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2" r:id="rId3"/>
    <p:sldId id="258" r:id="rId4"/>
    <p:sldId id="259" r:id="rId5"/>
    <p:sldId id="294" r:id="rId6"/>
    <p:sldId id="264" r:id="rId7"/>
    <p:sldId id="288" r:id="rId8"/>
    <p:sldId id="295" r:id="rId9"/>
    <p:sldId id="296" r:id="rId10"/>
    <p:sldId id="297" r:id="rId11"/>
    <p:sldId id="298" r:id="rId12"/>
    <p:sldId id="299" r:id="rId13"/>
    <p:sldId id="300" r:id="rId14"/>
    <p:sldId id="301" r:id="rId15"/>
    <p:sldId id="302" r:id="rId16"/>
    <p:sldId id="303" r:id="rId17"/>
    <p:sldId id="304" r:id="rId18"/>
    <p:sldId id="305" r:id="rId19"/>
    <p:sldId id="306" r:id="rId20"/>
    <p:sldId id="307" r:id="rId21"/>
    <p:sldId id="308" r:id="rId22"/>
    <p:sldId id="309" r:id="rId23"/>
    <p:sldId id="310" r:id="rId24"/>
    <p:sldId id="311" r:id="rId25"/>
    <p:sldId id="312" r:id="rId26"/>
    <p:sldId id="313" r:id="rId27"/>
    <p:sldId id="314" r:id="rId28"/>
    <p:sldId id="292" r:id="rId29"/>
    <p:sldId id="291" r:id="rId30"/>
    <p:sldId id="315" r:id="rId31"/>
    <p:sldId id="316" r:id="rId32"/>
    <p:sldId id="279" r:id="rId3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083" autoAdjust="0"/>
  </p:normalViewPr>
  <p:slideViewPr>
    <p:cSldViewPr snapToObjects="1">
      <p:cViewPr varScale="1">
        <p:scale>
          <a:sx n="76" d="100"/>
          <a:sy n="76" d="100"/>
        </p:scale>
        <p:origin x="-98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20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884B1121-ACC6-054D-9890-85CEA6DC35FB}" type="datetimeFigureOut">
              <a:rPr lang="en-US" smtClean="0"/>
              <a:pPr/>
              <a:t>12/29/2014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0A08CF-5F45-1C41-9F30-EEA221EC4E43}" type="slidenum">
              <a:rPr lang="en-US" smtClean="0"/>
              <a:pPr/>
              <a:t>‹#›</a:t>
            </a:fld>
            <a:endParaRPr lang="en-US"/>
          </a:p>
        </p:txBody>
      </p:sp>
    </p:spTree>
  </p:cSld>
  <p:clrMapOvr>
    <a:masterClrMapping/>
  </p:clrMapOvr>
  <p:transition>
    <p:push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4B1121-ACC6-054D-9890-85CEA6DC35FB}" type="datetimeFigureOut">
              <a:rPr lang="en-US" smtClean="0"/>
              <a:pPr/>
              <a:t>12/29/2014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0A08CF-5F45-1C41-9F30-EEA221EC4E43}" type="slidenum">
              <a:rPr lang="en-US" smtClean="0"/>
              <a:pPr/>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transition>
    <p:push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884B1121-ACC6-054D-9890-85CEA6DC35FB}" type="datetimeFigureOut">
              <a:rPr lang="en-US" smtClean="0"/>
              <a:pPr/>
              <a:t>12/29/2014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0A08CF-5F45-1C41-9F30-EEA221EC4E43}" type="slidenum">
              <a:rPr lang="en-US" smtClean="0"/>
              <a:pPr/>
              <a:t>‹#›</a:t>
            </a:fld>
            <a:endParaRPr lang="en-US"/>
          </a:p>
        </p:txBody>
      </p:sp>
    </p:spTree>
  </p:cSld>
  <p:clrMapOvr>
    <a:masterClrMapping/>
  </p:clrMapOvr>
  <p:transition>
    <p:push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884B1121-ACC6-054D-9890-85CEA6DC35FB}" type="datetimeFigureOut">
              <a:rPr lang="en-US" smtClean="0"/>
              <a:pPr/>
              <a:t>12/29/2014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0A08CF-5F45-1C41-9F30-EEA221EC4E43}" type="slidenum">
              <a:rPr lang="en-US" smtClean="0"/>
              <a:pPr/>
              <a:t>‹#›</a:t>
            </a:fld>
            <a:endParaRPr lang="en-US"/>
          </a:p>
        </p:txBody>
      </p:sp>
    </p:spTree>
  </p:cSld>
  <p:clrMapOvr>
    <a:masterClrMapping/>
  </p:clrMapOvr>
  <p:transition>
    <p:push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884B1121-ACC6-054D-9890-85CEA6DC35FB}" type="datetimeFigureOut">
              <a:rPr lang="en-US" smtClean="0"/>
              <a:pPr/>
              <a:t>12/29/2014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0A08CF-5F45-1C41-9F30-EEA221EC4E43}" type="slidenum">
              <a:rPr lang="en-US" smtClean="0"/>
              <a:pPr/>
              <a:t>‹#›</a:t>
            </a:fld>
            <a:endParaRPr lang="en-US"/>
          </a:p>
        </p:txBody>
      </p:sp>
    </p:spTree>
  </p:cSld>
  <p:clrMapOvr>
    <a:masterClrMapping/>
  </p:clrMapOvr>
  <p:transition>
    <p:push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a:p>
        </p:txBody>
      </p:sp>
      <p:sp>
        <p:nvSpPr>
          <p:cNvPr id="3" name="Subtitle 2"/>
          <p:cNvSpPr>
            <a:spLocks noGrp="1"/>
          </p:cNvSpPr>
          <p:nvPr>
            <p:ph type="subTitle" idx="1"/>
          </p:nvPr>
        </p:nvSpPr>
        <p:spPr>
          <a:xfrm>
            <a:off x="363538" y="4771029"/>
            <a:ext cx="8416925" cy="972671"/>
          </a:xfrm>
        </p:spPr>
        <p:txBody>
          <a:bodyPr>
            <a:normAutofit/>
          </a:bodyPr>
          <a:lstStyle>
            <a:lvl1pPr marL="0" indent="0" algn="ctr">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884B1121-ACC6-054D-9890-85CEA6DC35FB}" type="datetimeFigureOut">
              <a:rPr lang="en-US" smtClean="0"/>
              <a:pPr/>
              <a:t>12/29/2014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0A08CF-5F45-1C41-9F30-EEA221EC4E43}" type="slidenum">
              <a:rPr lang="en-US" smtClean="0"/>
              <a:pPr/>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transition>
    <p:push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4B1121-ACC6-054D-9890-85CEA6DC35FB}" type="datetimeFigureOut">
              <a:rPr lang="en-US" smtClean="0"/>
              <a:pPr/>
              <a:t>12/29/2014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0A08CF-5F45-1C41-9F30-EEA221EC4E43}" type="slidenum">
              <a:rPr lang="en-US" smtClean="0"/>
              <a:pPr/>
              <a:t>‹#›</a:t>
            </a:fld>
            <a:endParaRPr lang="en-US"/>
          </a:p>
        </p:txBody>
      </p:sp>
    </p:spTree>
  </p:cSld>
  <p:clrMapOvr>
    <a:masterClrMapping/>
  </p:clrMapOvr>
  <p:transition>
    <p:push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884B1121-ACC6-054D-9890-85CEA6DC35FB}" type="datetimeFigureOut">
              <a:rPr lang="en-US" smtClean="0"/>
              <a:pPr/>
              <a:t>12/29/2014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0A08CF-5F45-1C41-9F30-EEA221EC4E43}" type="slidenum">
              <a:rPr lang="en-US" smtClean="0"/>
              <a:pPr/>
              <a:t>‹#›</a:t>
            </a:fld>
            <a:endParaRPr lang="en-US"/>
          </a:p>
        </p:txBody>
      </p:sp>
    </p:spTree>
  </p:cSld>
  <p:clrMapOvr>
    <a:masterClrMapping/>
  </p:clrMapOvr>
  <p:transition>
    <p:push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884B1121-ACC6-054D-9890-85CEA6DC35FB}" type="datetimeFigureOut">
              <a:rPr lang="en-US" smtClean="0"/>
              <a:pPr/>
              <a:t>12/29/2014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0A08CF-5F45-1C41-9F30-EEA221EC4E43}" type="slidenum">
              <a:rPr lang="en-US" smtClean="0"/>
              <a:pPr/>
              <a:t>‹#›</a:t>
            </a:fld>
            <a:endParaRPr lang="en-US"/>
          </a:p>
        </p:txBody>
      </p:sp>
    </p:spTree>
  </p:cSld>
  <p:clrMapOvr>
    <a:masterClrMapping/>
  </p:clrMapOvr>
  <p:transition>
    <p:push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884B1121-ACC6-054D-9890-85CEA6DC35FB}" type="datetimeFigureOut">
              <a:rPr lang="en-US" smtClean="0"/>
              <a:pPr/>
              <a:t>12/29/2014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0A08CF-5F45-1C41-9F30-EEA221EC4E43}" type="slidenum">
              <a:rPr lang="en-US" smtClean="0"/>
              <a:pPr/>
              <a:t>‹#›</a:t>
            </a:fld>
            <a:endParaRPr lang="en-US"/>
          </a:p>
        </p:txBody>
      </p:sp>
    </p:spTree>
  </p:cSld>
  <p:clrMapOvr>
    <a:masterClrMapping/>
  </p:clrMapOvr>
  <p:transition>
    <p:push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4B1121-ACC6-054D-9890-85CEA6DC35FB}" type="datetimeFigureOut">
              <a:rPr lang="en-US" smtClean="0"/>
              <a:pPr/>
              <a:t>12/29/2014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0A08CF-5F45-1C41-9F30-EEA221EC4E43}" type="slidenum">
              <a:rPr lang="en-US" smtClean="0"/>
              <a:pPr/>
              <a:t>‹#›</a:t>
            </a:fld>
            <a:endParaRPr lang="en-US"/>
          </a:p>
        </p:txBody>
      </p:sp>
    </p:spTree>
  </p:cSld>
  <p:clrMapOvr>
    <a:masterClrMapping/>
  </p:clrMapOvr>
  <p:transition>
    <p:push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4B1121-ACC6-054D-9890-85CEA6DC35FB}" type="datetimeFigureOut">
              <a:rPr lang="en-US" smtClean="0"/>
              <a:pPr/>
              <a:t>12/29/2014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0A08CF-5F45-1C41-9F30-EEA221EC4E43}" type="slidenum">
              <a:rPr lang="en-US" smtClean="0"/>
              <a:pPr/>
              <a:t>‹#›</a:t>
            </a:fld>
            <a:endParaRPr lang="en-US"/>
          </a:p>
        </p:txBody>
      </p:sp>
    </p:spTree>
  </p:cSld>
  <p:clrMapOvr>
    <a:masterClrMapping/>
  </p:clrMapOvr>
  <p:transition>
    <p:push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884B1121-ACC6-054D-9890-85CEA6DC35FB}" type="datetimeFigureOut">
              <a:rPr lang="en-US" smtClean="0"/>
              <a:pPr/>
              <a:t>12/29/2014</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920A08CF-5F45-1C41-9F30-EEA221EC4E4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push dir="d"/>
  </p:transition>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hyperlink" Target="http://www.corestandards.org/ELA-Literacy/L/11-12/3/" TargetMode="Externa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hyperlink" Target="https://www.surveymonkey.com/s/5LPPFWW" TargetMode="Externa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620688"/>
            <a:ext cx="9144000" cy="1436712"/>
          </a:xfrm>
        </p:spPr>
        <p:txBody>
          <a:bodyPr/>
          <a:lstStyle/>
          <a:p>
            <a:pPr>
              <a:lnSpc>
                <a:spcPct val="200000"/>
              </a:lnSpc>
            </a:pPr>
            <a:r>
              <a:rPr lang="en-US" sz="2000" dirty="0" smtClean="0">
                <a:solidFill>
                  <a:schemeClr val="tx1"/>
                </a:solidFill>
                <a:latin typeface="Times New Roman" pitchFamily="18" charset="0"/>
                <a:cs typeface="Times New Roman" pitchFamily="18" charset="0"/>
              </a:rPr>
              <a:t> </a:t>
            </a:r>
            <a:br>
              <a:rPr lang="en-US" sz="2000" dirty="0" smtClean="0">
                <a:solidFill>
                  <a:schemeClr val="tx1"/>
                </a:solidFill>
                <a:latin typeface="Times New Roman" pitchFamily="18" charset="0"/>
                <a:cs typeface="Times New Roman" pitchFamily="18" charset="0"/>
              </a:rPr>
            </a:br>
            <a:r>
              <a:rPr lang="en-US" sz="2000" dirty="0" smtClean="0">
                <a:solidFill>
                  <a:schemeClr val="tx1"/>
                </a:solidFill>
                <a:latin typeface="Times New Roman" pitchFamily="18" charset="0"/>
                <a:cs typeface="Times New Roman" pitchFamily="18" charset="0"/>
              </a:rPr>
              <a:t/>
            </a:r>
            <a:br>
              <a:rPr lang="en-US" sz="2000" dirty="0" smtClean="0">
                <a:solidFill>
                  <a:schemeClr val="tx1"/>
                </a:solidFill>
                <a:latin typeface="Times New Roman" pitchFamily="18" charset="0"/>
                <a:cs typeface="Times New Roman" pitchFamily="18" charset="0"/>
              </a:rPr>
            </a:br>
            <a:r>
              <a:rPr lang="en-US" sz="2000" dirty="0" smtClean="0">
                <a:solidFill>
                  <a:schemeClr val="tx1"/>
                </a:solidFill>
                <a:latin typeface="Times New Roman" pitchFamily="18" charset="0"/>
                <a:cs typeface="Times New Roman" pitchFamily="18" charset="0"/>
              </a:rPr>
              <a:t/>
            </a:r>
            <a:br>
              <a:rPr lang="en-US" sz="2000" dirty="0" smtClean="0">
                <a:solidFill>
                  <a:schemeClr val="tx1"/>
                </a:solidFill>
                <a:latin typeface="Times New Roman" pitchFamily="18" charset="0"/>
                <a:cs typeface="Times New Roman" pitchFamily="18" charset="0"/>
              </a:rPr>
            </a:br>
            <a:r>
              <a:rPr lang="en-US" sz="2000" dirty="0" smtClean="0">
                <a:solidFill>
                  <a:schemeClr val="tx1"/>
                </a:solidFill>
                <a:latin typeface="Times New Roman" pitchFamily="18" charset="0"/>
                <a:cs typeface="Times New Roman" pitchFamily="18" charset="0"/>
              </a:rPr>
              <a:t>Improving Student Achievement Through A Communicative Partnership: </a:t>
            </a:r>
            <a:br>
              <a:rPr lang="en-US" sz="2000" dirty="0" smtClean="0">
                <a:solidFill>
                  <a:schemeClr val="tx1"/>
                </a:solidFill>
                <a:latin typeface="Times New Roman" pitchFamily="18" charset="0"/>
                <a:cs typeface="Times New Roman" pitchFamily="18" charset="0"/>
              </a:rPr>
            </a:br>
            <a:r>
              <a:rPr lang="en-US" sz="2000" dirty="0" smtClean="0">
                <a:solidFill>
                  <a:schemeClr val="tx1"/>
                </a:solidFill>
                <a:latin typeface="Times New Roman" pitchFamily="18" charset="0"/>
                <a:cs typeface="Times New Roman" pitchFamily="18" charset="0"/>
              </a:rPr>
              <a:t>Professional Development Session.</a:t>
            </a:r>
            <a:br>
              <a:rPr lang="en-US" sz="2000" dirty="0" smtClean="0">
                <a:solidFill>
                  <a:schemeClr val="tx1"/>
                </a:solidFill>
                <a:latin typeface="Times New Roman" pitchFamily="18" charset="0"/>
                <a:cs typeface="Times New Roman" pitchFamily="18" charset="0"/>
              </a:rPr>
            </a:br>
            <a:r>
              <a:rPr lang="en-US" sz="1200" dirty="0" smtClean="0"/>
              <a:t/>
            </a:r>
            <a:br>
              <a:rPr lang="en-US" sz="1200" dirty="0" smtClean="0"/>
            </a:br>
            <a:r>
              <a:rPr lang="en-US" sz="1200" dirty="0" smtClean="0">
                <a:solidFill>
                  <a:schemeClr val="tx1"/>
                </a:solidFill>
              </a:rPr>
              <a:t>				</a:t>
            </a:r>
            <a:endParaRPr lang="en-US" sz="1200" dirty="0">
              <a:solidFill>
                <a:schemeClr val="tx1"/>
              </a:solidFill>
            </a:endParaRPr>
          </a:p>
        </p:txBody>
      </p:sp>
      <p:sp>
        <p:nvSpPr>
          <p:cNvPr id="3" name="Subtitle 2"/>
          <p:cNvSpPr>
            <a:spLocks noGrp="1"/>
          </p:cNvSpPr>
          <p:nvPr>
            <p:ph type="subTitle" idx="1"/>
          </p:nvPr>
        </p:nvSpPr>
        <p:spPr>
          <a:xfrm>
            <a:off x="1322921" y="2057400"/>
            <a:ext cx="6498159" cy="4191000"/>
          </a:xfrm>
        </p:spPr>
        <p:txBody>
          <a:bodyPr>
            <a:normAutofit/>
          </a:bodyPr>
          <a:lstStyle/>
          <a:p>
            <a:r>
              <a:rPr lang="en-US" sz="1200" dirty="0" smtClean="0">
                <a:solidFill>
                  <a:schemeClr val="tx1"/>
                </a:solidFill>
                <a:latin typeface="Times New Roman"/>
              </a:rPr>
              <a:t>A  Professional Development Session For Increased Student Achievement</a:t>
            </a:r>
          </a:p>
          <a:p>
            <a:r>
              <a:rPr lang="en-US" sz="1200" dirty="0" err="1" smtClean="0">
                <a:solidFill>
                  <a:schemeClr val="tx1"/>
                </a:solidFill>
                <a:latin typeface="Times New Roman"/>
              </a:rPr>
              <a:t>Feliz</a:t>
            </a:r>
            <a:r>
              <a:rPr lang="en-US" sz="1200" dirty="0" smtClean="0">
                <a:solidFill>
                  <a:schemeClr val="tx1"/>
                </a:solidFill>
                <a:latin typeface="Times New Roman"/>
              </a:rPr>
              <a:t> </a:t>
            </a:r>
            <a:r>
              <a:rPr lang="en-US" sz="1200" dirty="0" err="1" smtClean="0">
                <a:solidFill>
                  <a:schemeClr val="tx1"/>
                </a:solidFill>
                <a:latin typeface="Times New Roman"/>
              </a:rPr>
              <a:t>Landes</a:t>
            </a:r>
            <a:endParaRPr lang="en-US" sz="1200" dirty="0" smtClean="0">
              <a:solidFill>
                <a:schemeClr val="tx1"/>
              </a:solidFill>
              <a:latin typeface="Times New Roman"/>
            </a:endParaRPr>
          </a:p>
          <a:p>
            <a:r>
              <a:rPr lang="en-US" sz="1200" dirty="0" smtClean="0">
                <a:solidFill>
                  <a:schemeClr val="tx1"/>
                </a:solidFill>
                <a:latin typeface="Times New Roman"/>
              </a:rPr>
              <a:t>Assistant Professor</a:t>
            </a:r>
          </a:p>
          <a:p>
            <a:r>
              <a:rPr lang="en-US" sz="1200" dirty="0" smtClean="0">
                <a:solidFill>
                  <a:schemeClr val="tx1"/>
                </a:solidFill>
                <a:latin typeface="Times New Roman"/>
              </a:rPr>
              <a:t>Capstone Contribution</a:t>
            </a:r>
          </a:p>
          <a:p>
            <a:r>
              <a:rPr lang="en-US" sz="1200" dirty="0" smtClean="0">
                <a:solidFill>
                  <a:schemeClr val="tx1"/>
                </a:solidFill>
                <a:latin typeface="Times New Roman"/>
              </a:rPr>
              <a:t>American College Of Education</a:t>
            </a:r>
          </a:p>
          <a:p>
            <a:r>
              <a:rPr lang="en-US" sz="1200" dirty="0" smtClean="0">
                <a:solidFill>
                  <a:schemeClr val="tx1"/>
                </a:solidFill>
                <a:latin typeface="Times New Roman"/>
              </a:rPr>
              <a:t>11/21/2014</a:t>
            </a:r>
            <a:endParaRPr lang="en-US" sz="1200" dirty="0">
              <a:solidFill>
                <a:schemeClr val="tx1"/>
              </a:solidFill>
              <a:latin typeface="Times New Roman"/>
            </a:endParaRPr>
          </a:p>
        </p:txBody>
      </p:sp>
    </p:spTree>
  </p:cSld>
  <p:clrMapOvr>
    <a:masterClrMapping/>
  </p:clrMapOvr>
  <p:transition>
    <p:push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549275" y="0"/>
            <a:ext cx="8056563" cy="1362075"/>
          </a:xfrm>
        </p:spPr>
        <p:txBody>
          <a:bodyPr/>
          <a:lstStyle/>
          <a:p>
            <a:r>
              <a:rPr lang="en-US" sz="2000" dirty="0" smtClean="0"/>
              <a:t/>
            </a:r>
            <a:br>
              <a:rPr lang="en-US" sz="2000" dirty="0" smtClean="0"/>
            </a:br>
            <a:r>
              <a:rPr lang="en-US" sz="2000" b="1" dirty="0" smtClean="0"/>
              <a:t>Lesson Plan: Improving Literacy Through Professional Development </a:t>
            </a:r>
            <a:r>
              <a:rPr lang="en-US" sz="2000" dirty="0" smtClean="0"/>
              <a:t/>
            </a:r>
            <a:br>
              <a:rPr lang="en-US" sz="2000" dirty="0" smtClean="0"/>
            </a:br>
            <a:r>
              <a:rPr lang="en-US" sz="2000" dirty="0" smtClean="0"/>
              <a:t> </a:t>
            </a:r>
            <a:endParaRPr lang="en-US" sz="2000" dirty="0"/>
          </a:p>
        </p:txBody>
      </p:sp>
      <p:sp>
        <p:nvSpPr>
          <p:cNvPr id="10" name="Text Placeholder 9"/>
          <p:cNvSpPr>
            <a:spLocks noGrp="1"/>
          </p:cNvSpPr>
          <p:nvPr>
            <p:ph type="body" idx="1"/>
          </p:nvPr>
        </p:nvSpPr>
        <p:spPr>
          <a:xfrm>
            <a:off x="549275" y="1362075"/>
            <a:ext cx="8056563" cy="4962525"/>
          </a:xfrm>
        </p:spPr>
        <p:txBody>
          <a:bodyPr>
            <a:normAutofit/>
          </a:bodyPr>
          <a:lstStyle/>
          <a:p>
            <a:r>
              <a:rPr lang="en-US" b="1" dirty="0" smtClean="0">
                <a:solidFill>
                  <a:schemeClr val="tx1"/>
                </a:solidFill>
              </a:rPr>
              <a:t>Objectives/ Learning Outcomes: </a:t>
            </a:r>
            <a:endParaRPr lang="en-US" dirty="0" smtClean="0">
              <a:solidFill>
                <a:schemeClr val="tx1"/>
              </a:solidFill>
            </a:endParaRPr>
          </a:p>
          <a:p>
            <a:r>
              <a:rPr lang="en-US" dirty="0" smtClean="0">
                <a:solidFill>
                  <a:schemeClr val="tx1"/>
                </a:solidFill>
              </a:rPr>
              <a:t>Demonstrate understanding of effective strategies for improving literacy. </a:t>
            </a:r>
          </a:p>
          <a:p>
            <a:r>
              <a:rPr lang="en-US" dirty="0" smtClean="0"/>
              <a:t> </a:t>
            </a:r>
          </a:p>
          <a:p>
            <a:pPr algn="l">
              <a:buFont typeface="Arial"/>
              <a:buChar char="•"/>
            </a:pPr>
            <a:endParaRPr lang="en-US" dirty="0">
              <a:solidFill>
                <a:schemeClr val="tx1"/>
              </a:solidFill>
            </a:endParaRPr>
          </a:p>
        </p:txBody>
      </p:sp>
    </p:spTree>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549275" y="0"/>
            <a:ext cx="8056563" cy="1362075"/>
          </a:xfrm>
        </p:spPr>
        <p:txBody>
          <a:bodyPr/>
          <a:lstStyle/>
          <a:p>
            <a:r>
              <a:rPr lang="en-US" sz="2000" dirty="0" smtClean="0"/>
              <a:t/>
            </a:r>
            <a:br>
              <a:rPr lang="en-US" sz="2000" dirty="0" smtClean="0"/>
            </a:br>
            <a:r>
              <a:rPr lang="en-US" sz="2000" b="1" dirty="0" smtClean="0"/>
              <a:t>Lesson Plan: Improving Literacy Through Professional Development </a:t>
            </a:r>
            <a:r>
              <a:rPr lang="en-US" sz="2000" dirty="0" smtClean="0"/>
              <a:t/>
            </a:r>
            <a:br>
              <a:rPr lang="en-US" sz="2000" dirty="0" smtClean="0"/>
            </a:br>
            <a:r>
              <a:rPr lang="en-US" sz="2000" dirty="0" smtClean="0"/>
              <a:t> </a:t>
            </a:r>
            <a:endParaRPr lang="en-US" sz="2000" dirty="0"/>
          </a:p>
        </p:txBody>
      </p:sp>
      <p:sp>
        <p:nvSpPr>
          <p:cNvPr id="10" name="Text Placeholder 9"/>
          <p:cNvSpPr>
            <a:spLocks noGrp="1"/>
          </p:cNvSpPr>
          <p:nvPr>
            <p:ph type="body" idx="1"/>
          </p:nvPr>
        </p:nvSpPr>
        <p:spPr>
          <a:xfrm>
            <a:off x="549275" y="1362075"/>
            <a:ext cx="8056563" cy="4962525"/>
          </a:xfrm>
        </p:spPr>
        <p:txBody>
          <a:bodyPr>
            <a:normAutofit/>
          </a:bodyPr>
          <a:lstStyle/>
          <a:p>
            <a:r>
              <a:rPr lang="en-US" b="1" dirty="0" smtClean="0">
                <a:solidFill>
                  <a:schemeClr val="tx1"/>
                </a:solidFill>
                <a:latin typeface="Times New Roman"/>
              </a:rPr>
              <a:t>Date: </a:t>
            </a:r>
            <a:r>
              <a:rPr lang="en-US" dirty="0" smtClean="0">
                <a:solidFill>
                  <a:schemeClr val="tx1"/>
                </a:solidFill>
                <a:latin typeface="Times New Roman"/>
              </a:rPr>
              <a:t>11/21/2014</a:t>
            </a:r>
          </a:p>
          <a:p>
            <a:r>
              <a:rPr lang="en-US" b="1" dirty="0" smtClean="0">
                <a:solidFill>
                  <a:schemeClr val="tx1"/>
                </a:solidFill>
                <a:latin typeface="Times New Roman"/>
              </a:rPr>
              <a:t>Grade Level: </a:t>
            </a:r>
            <a:r>
              <a:rPr lang="en-US" dirty="0" smtClean="0">
                <a:solidFill>
                  <a:schemeClr val="tx1"/>
                </a:solidFill>
                <a:latin typeface="Times New Roman"/>
              </a:rPr>
              <a:t>University English Language Teachers</a:t>
            </a:r>
          </a:p>
          <a:p>
            <a:r>
              <a:rPr lang="en-US" b="1" dirty="0" smtClean="0">
                <a:solidFill>
                  <a:schemeClr val="tx1"/>
                </a:solidFill>
                <a:latin typeface="Times New Roman"/>
              </a:rPr>
              <a:t>Author/Teacher Name: </a:t>
            </a:r>
            <a:r>
              <a:rPr lang="en-US" dirty="0" smtClean="0">
                <a:solidFill>
                  <a:schemeClr val="tx1"/>
                </a:solidFill>
                <a:latin typeface="Times New Roman"/>
              </a:rPr>
              <a:t>Feliz </a:t>
            </a:r>
            <a:r>
              <a:rPr lang="en-US" dirty="0" err="1" smtClean="0">
                <a:solidFill>
                  <a:schemeClr val="tx1"/>
                </a:solidFill>
                <a:latin typeface="Times New Roman"/>
              </a:rPr>
              <a:t>Landes</a:t>
            </a:r>
            <a:endParaRPr lang="en-US" dirty="0" smtClean="0">
              <a:solidFill>
                <a:schemeClr val="tx1"/>
              </a:solidFill>
              <a:latin typeface="Times New Roman"/>
            </a:endParaRPr>
          </a:p>
          <a:p>
            <a:r>
              <a:rPr lang="en-US" b="1" dirty="0" smtClean="0">
                <a:solidFill>
                  <a:schemeClr val="tx1"/>
                </a:solidFill>
                <a:latin typeface="Times New Roman"/>
              </a:rPr>
              <a:t>Content Area: </a:t>
            </a:r>
            <a:r>
              <a:rPr lang="en-US" dirty="0" smtClean="0">
                <a:solidFill>
                  <a:schemeClr val="tx1"/>
                </a:solidFill>
                <a:latin typeface="Times New Roman"/>
              </a:rPr>
              <a:t>English Language Arts</a:t>
            </a:r>
          </a:p>
          <a:p>
            <a:r>
              <a:rPr lang="en-US" b="1" dirty="0" smtClean="0">
                <a:solidFill>
                  <a:schemeClr val="tx1"/>
                </a:solidFill>
                <a:latin typeface="Times New Roman"/>
              </a:rPr>
              <a:t>Literacy Need: </a:t>
            </a:r>
            <a:r>
              <a:rPr lang="en-US" dirty="0" smtClean="0">
                <a:solidFill>
                  <a:schemeClr val="tx1"/>
                </a:solidFill>
                <a:latin typeface="Times New Roman"/>
              </a:rPr>
              <a:t>Increased Communication And Professional Development In Literacy</a:t>
            </a:r>
            <a:r>
              <a:rPr lang="en-US" i="1" dirty="0" smtClean="0">
                <a:solidFill>
                  <a:schemeClr val="tx1"/>
                </a:solidFill>
                <a:latin typeface="Times New Roman"/>
              </a:rPr>
              <a:t> </a:t>
            </a:r>
          </a:p>
          <a:p>
            <a:r>
              <a:rPr lang="en-US" b="1" dirty="0" smtClean="0">
                <a:solidFill>
                  <a:schemeClr val="tx1"/>
                </a:solidFill>
                <a:latin typeface="Times New Roman"/>
              </a:rPr>
              <a:t>Lesson Title: </a:t>
            </a:r>
            <a:r>
              <a:rPr lang="en-US" dirty="0" smtClean="0">
                <a:solidFill>
                  <a:schemeClr val="tx1"/>
                </a:solidFill>
                <a:latin typeface="Times New Roman"/>
              </a:rPr>
              <a:t>Improving Literacy Through Strategies That Work</a:t>
            </a:r>
          </a:p>
          <a:p>
            <a:r>
              <a:rPr lang="en-US" b="1" dirty="0" smtClean="0">
                <a:solidFill>
                  <a:schemeClr val="tx1"/>
                </a:solidFill>
                <a:latin typeface="Times New Roman"/>
              </a:rPr>
              <a:t>Standards: </a:t>
            </a:r>
            <a:r>
              <a:rPr lang="en-US" b="1" cap="all" dirty="0" smtClean="0">
                <a:solidFill>
                  <a:schemeClr val="tx1"/>
                </a:solidFill>
                <a:latin typeface="Times New Roman"/>
                <a:hlinkClick r:id="rId2"/>
              </a:rPr>
              <a:t>LITERACY.L.11-12.3</a:t>
            </a:r>
            <a:r>
              <a:rPr lang="en-US" b="1" dirty="0" smtClean="0">
                <a:solidFill>
                  <a:schemeClr val="tx1"/>
                </a:solidFill>
                <a:latin typeface="Times New Roman"/>
              </a:rPr>
              <a:t> </a:t>
            </a:r>
            <a:r>
              <a:rPr lang="en-US" dirty="0" smtClean="0">
                <a:solidFill>
                  <a:schemeClr val="tx1"/>
                </a:solidFill>
                <a:latin typeface="Times New Roman"/>
              </a:rPr>
              <a:t>Apply knowledge of language to understand how language functions in different contexts, to make effective choices for meaning or style, and to comprehend more fully when reading or listening </a:t>
            </a:r>
          </a:p>
          <a:p>
            <a:r>
              <a:rPr lang="en-US" dirty="0" smtClean="0"/>
              <a:t> </a:t>
            </a:r>
          </a:p>
          <a:p>
            <a:pPr algn="l">
              <a:buFont typeface="Arial"/>
              <a:buChar char="•"/>
            </a:pPr>
            <a:endParaRPr lang="en-US" dirty="0">
              <a:solidFill>
                <a:schemeClr val="tx1"/>
              </a:solidFill>
            </a:endParaRPr>
          </a:p>
        </p:txBody>
      </p:sp>
    </p:spTree>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549275" y="0"/>
            <a:ext cx="8056563" cy="1362075"/>
          </a:xfrm>
        </p:spPr>
        <p:txBody>
          <a:bodyPr/>
          <a:lstStyle/>
          <a:p>
            <a:r>
              <a:rPr lang="en-US" sz="2000" dirty="0" smtClean="0"/>
              <a:t/>
            </a:r>
            <a:br>
              <a:rPr lang="en-US" sz="2000" dirty="0" smtClean="0"/>
            </a:br>
            <a:r>
              <a:rPr lang="en-US" sz="2000" b="1" dirty="0" smtClean="0"/>
              <a:t>Lesson Plan: Improving Literacy Through Professional Development </a:t>
            </a:r>
            <a:r>
              <a:rPr lang="en-US" sz="2000" dirty="0" smtClean="0"/>
              <a:t/>
            </a:r>
            <a:br>
              <a:rPr lang="en-US" sz="2000" dirty="0" smtClean="0"/>
            </a:br>
            <a:r>
              <a:rPr lang="en-US" sz="2000" dirty="0" smtClean="0"/>
              <a:t> </a:t>
            </a:r>
            <a:endParaRPr lang="en-US" sz="2000" dirty="0"/>
          </a:p>
        </p:txBody>
      </p:sp>
      <p:sp>
        <p:nvSpPr>
          <p:cNvPr id="10" name="Text Placeholder 9"/>
          <p:cNvSpPr>
            <a:spLocks noGrp="1"/>
          </p:cNvSpPr>
          <p:nvPr>
            <p:ph type="body" idx="1"/>
          </p:nvPr>
        </p:nvSpPr>
        <p:spPr>
          <a:xfrm>
            <a:off x="549275" y="1362075"/>
            <a:ext cx="8056563" cy="4962525"/>
          </a:xfrm>
        </p:spPr>
        <p:txBody>
          <a:bodyPr>
            <a:normAutofit/>
          </a:bodyPr>
          <a:lstStyle/>
          <a:p>
            <a:r>
              <a:rPr lang="en-US" b="1" dirty="0" smtClean="0">
                <a:solidFill>
                  <a:schemeClr val="tx1"/>
                </a:solidFill>
              </a:rPr>
              <a:t>Materials, Resources And Technology: </a:t>
            </a:r>
            <a:endParaRPr lang="en-US" dirty="0" smtClean="0">
              <a:solidFill>
                <a:schemeClr val="tx1"/>
              </a:solidFill>
            </a:endParaRPr>
          </a:p>
          <a:p>
            <a:pPr algn="l"/>
            <a:r>
              <a:rPr lang="en-US" dirty="0" smtClean="0">
                <a:solidFill>
                  <a:schemeClr val="tx1"/>
                </a:solidFill>
              </a:rPr>
              <a:t>This lesson will require materials including:</a:t>
            </a:r>
          </a:p>
          <a:p>
            <a:pPr marL="342900" indent="-342900" algn="l">
              <a:buAutoNum type="arabicPeriod"/>
            </a:pPr>
            <a:r>
              <a:rPr lang="en-US" dirty="0" smtClean="0">
                <a:solidFill>
                  <a:schemeClr val="tx1"/>
                </a:solidFill>
              </a:rPr>
              <a:t>Paper 2. Pens 3. A giant poster-board 4. A white-board and markers.</a:t>
            </a:r>
          </a:p>
          <a:p>
            <a:pPr marL="342900" indent="-342900" algn="l">
              <a:buAutoNum type="arabicPeriod"/>
            </a:pPr>
            <a:r>
              <a:rPr lang="en-US" dirty="0" smtClean="0">
                <a:solidFill>
                  <a:schemeClr val="tx1"/>
                </a:solidFill>
              </a:rPr>
              <a:t>Needed resources are multiple copies of “Seven Literacy Strategies That Work” and “Nine Things Every Teacher Should Know About Words and Vocabulary Instruction” and an empty classroom. </a:t>
            </a:r>
          </a:p>
          <a:p>
            <a:pPr marL="342900" indent="-342900" algn="l">
              <a:buAutoNum type="arabicPeriod"/>
            </a:pPr>
            <a:r>
              <a:rPr lang="en-US" dirty="0" smtClean="0">
                <a:solidFill>
                  <a:schemeClr val="tx1"/>
                </a:solidFill>
              </a:rPr>
              <a:t>A computer, Internet access and teacher email contact information is the technology needed for this lesson. </a:t>
            </a:r>
          </a:p>
          <a:p>
            <a:endParaRPr lang="en-US" dirty="0" smtClean="0"/>
          </a:p>
          <a:p>
            <a:r>
              <a:rPr lang="en-US" dirty="0" smtClean="0"/>
              <a:t> </a:t>
            </a:r>
          </a:p>
          <a:p>
            <a:r>
              <a:rPr lang="en-US" dirty="0" smtClean="0"/>
              <a:t> </a:t>
            </a:r>
          </a:p>
          <a:p>
            <a:pPr algn="l">
              <a:buFont typeface="Arial"/>
              <a:buChar char="•"/>
            </a:pPr>
            <a:endParaRPr lang="en-US" dirty="0">
              <a:solidFill>
                <a:schemeClr val="tx1"/>
              </a:solidFill>
            </a:endParaRPr>
          </a:p>
        </p:txBody>
      </p:sp>
    </p:spTree>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dissolve">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dissolve">
                                      <p:cBhvr>
                                        <p:cTn id="12" dur="500"/>
                                        <p:tgtEl>
                                          <p:spTgt spid="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Effect transition="in" filter="dissolve">
                                      <p:cBhvr>
                                        <p:cTn id="17" dur="500"/>
                                        <p:tgtEl>
                                          <p:spTgt spid="1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0">
                                            <p:txEl>
                                              <p:pRg st="3" end="3"/>
                                            </p:txEl>
                                          </p:spTgt>
                                        </p:tgtEl>
                                        <p:attrNameLst>
                                          <p:attrName>style.visibility</p:attrName>
                                        </p:attrNameLst>
                                      </p:cBhvr>
                                      <p:to>
                                        <p:strVal val="visible"/>
                                      </p:to>
                                    </p:set>
                                    <p:animEffect transition="in" filter="dissolve">
                                      <p:cBhvr>
                                        <p:cTn id="22" dur="500"/>
                                        <p:tgtEl>
                                          <p:spTgt spid="1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0">
                                            <p:txEl>
                                              <p:pRg st="4" end="4"/>
                                            </p:txEl>
                                          </p:spTgt>
                                        </p:tgtEl>
                                        <p:attrNameLst>
                                          <p:attrName>style.visibility</p:attrName>
                                        </p:attrNameLst>
                                      </p:cBhvr>
                                      <p:to>
                                        <p:strVal val="visible"/>
                                      </p:to>
                                    </p:set>
                                    <p:animEffect transition="in" filter="dissolve">
                                      <p:cBhvr>
                                        <p:cTn id="27" dur="500"/>
                                        <p:tgtEl>
                                          <p:spTgt spid="10">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0">
                                            <p:txEl>
                                              <p:pRg st="6" end="6"/>
                                            </p:txEl>
                                          </p:spTgt>
                                        </p:tgtEl>
                                        <p:attrNameLst>
                                          <p:attrName>style.visibility</p:attrName>
                                        </p:attrNameLst>
                                      </p:cBhvr>
                                      <p:to>
                                        <p:strVal val="visible"/>
                                      </p:to>
                                    </p:set>
                                    <p:animEffect transition="in" filter="dissolve">
                                      <p:cBhvr>
                                        <p:cTn id="32" dur="500"/>
                                        <p:tgtEl>
                                          <p:spTgt spid="10">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0">
                                            <p:txEl>
                                              <p:pRg st="7" end="7"/>
                                            </p:txEl>
                                          </p:spTgt>
                                        </p:tgtEl>
                                        <p:attrNameLst>
                                          <p:attrName>style.visibility</p:attrName>
                                        </p:attrNameLst>
                                      </p:cBhvr>
                                      <p:to>
                                        <p:strVal val="visible"/>
                                      </p:to>
                                    </p:set>
                                    <p:animEffect transition="in" filter="dissolve">
                                      <p:cBhvr>
                                        <p:cTn id="37" dur="500"/>
                                        <p:tgtEl>
                                          <p:spTgt spid="10">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549275" y="0"/>
            <a:ext cx="8056563" cy="1362075"/>
          </a:xfrm>
        </p:spPr>
        <p:txBody>
          <a:bodyPr/>
          <a:lstStyle/>
          <a:p>
            <a:r>
              <a:rPr lang="en-US" sz="2000" dirty="0" smtClean="0"/>
              <a:t/>
            </a:r>
            <a:br>
              <a:rPr lang="en-US" sz="2000" dirty="0" smtClean="0"/>
            </a:br>
            <a:r>
              <a:rPr lang="en-US" sz="2000" b="1" dirty="0" smtClean="0"/>
              <a:t>Rationale for Lesson Plan: Improving Literacy Through Professional Development </a:t>
            </a:r>
            <a:r>
              <a:rPr lang="en-US" sz="2000" dirty="0" smtClean="0"/>
              <a:t/>
            </a:r>
            <a:br>
              <a:rPr lang="en-US" sz="2000" dirty="0" smtClean="0"/>
            </a:br>
            <a:r>
              <a:rPr lang="en-US" sz="2000" dirty="0" smtClean="0"/>
              <a:t> </a:t>
            </a:r>
            <a:endParaRPr lang="en-US" sz="2000" dirty="0"/>
          </a:p>
        </p:txBody>
      </p:sp>
      <p:sp>
        <p:nvSpPr>
          <p:cNvPr id="10" name="Text Placeholder 9"/>
          <p:cNvSpPr>
            <a:spLocks noGrp="1"/>
          </p:cNvSpPr>
          <p:nvPr>
            <p:ph type="body" idx="1"/>
          </p:nvPr>
        </p:nvSpPr>
        <p:spPr>
          <a:xfrm>
            <a:off x="549275" y="1362075"/>
            <a:ext cx="8056563" cy="5495925"/>
          </a:xfrm>
        </p:spPr>
        <p:txBody>
          <a:bodyPr>
            <a:normAutofit/>
          </a:bodyPr>
          <a:lstStyle/>
          <a:p>
            <a:pPr algn="l"/>
            <a:r>
              <a:rPr lang="en-US" b="1" dirty="0" smtClean="0">
                <a:solidFill>
                  <a:schemeClr val="tx1"/>
                </a:solidFill>
              </a:rPr>
              <a:t>Part 1.</a:t>
            </a:r>
            <a:r>
              <a:rPr lang="en-US" dirty="0" smtClean="0">
                <a:solidFill>
                  <a:schemeClr val="tx1"/>
                </a:solidFill>
              </a:rPr>
              <a:t> </a:t>
            </a:r>
            <a:r>
              <a:rPr lang="en-US" b="1" dirty="0" smtClean="0">
                <a:solidFill>
                  <a:schemeClr val="tx1"/>
                </a:solidFill>
              </a:rPr>
              <a:t>professional development strategy: communication with colleagues. student strategy: cooperative learning.</a:t>
            </a:r>
            <a:r>
              <a:rPr lang="en-US" dirty="0" smtClean="0">
                <a:solidFill>
                  <a:schemeClr val="tx1"/>
                </a:solidFill>
              </a:rPr>
              <a:t> </a:t>
            </a:r>
          </a:p>
          <a:p>
            <a:pPr algn="l">
              <a:buFont typeface="Arial"/>
              <a:buChar char="•"/>
            </a:pPr>
            <a:r>
              <a:rPr lang="en-US" dirty="0" smtClean="0">
                <a:solidFill>
                  <a:schemeClr val="tx1"/>
                </a:solidFill>
              </a:rPr>
              <a:t>The National Reading Panel (2000) found that the best way for a teacher to model a reading comprehension strategy is through extensive formal instruction. This professional development session is aimed at helping teachers model their thinking process, encourage inquiry, take a leadership role and assess student learning.</a:t>
            </a:r>
          </a:p>
          <a:p>
            <a:pPr algn="l">
              <a:buFont typeface="Arial"/>
              <a:buChar char="•"/>
            </a:pPr>
            <a:r>
              <a:rPr lang="en-US" dirty="0" smtClean="0">
                <a:solidFill>
                  <a:schemeClr val="tx1"/>
                </a:solidFill>
              </a:rPr>
              <a:t>In the article ‘”Nine Things Every Teacher Should Know About Words and Vocabulary Instruction”, Bromley (2007) says every teacher should “Talk with colleagues about how they teach vocabulary and what works for them.”</a:t>
            </a:r>
          </a:p>
          <a:p>
            <a:endParaRPr lang="en-US" dirty="0" smtClean="0"/>
          </a:p>
          <a:p>
            <a:r>
              <a:rPr lang="en-US" dirty="0" smtClean="0"/>
              <a:t> </a:t>
            </a:r>
          </a:p>
          <a:p>
            <a:r>
              <a:rPr lang="en-US" dirty="0" smtClean="0"/>
              <a:t> </a:t>
            </a:r>
          </a:p>
          <a:p>
            <a:pPr algn="l">
              <a:buFont typeface="Arial"/>
              <a:buChar char="•"/>
            </a:pPr>
            <a:endParaRPr lang="en-US" dirty="0">
              <a:solidFill>
                <a:schemeClr val="tx1"/>
              </a:solidFill>
            </a:endParaRPr>
          </a:p>
        </p:txBody>
      </p:sp>
    </p:spTree>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549275" y="0"/>
            <a:ext cx="8056563" cy="1362075"/>
          </a:xfrm>
        </p:spPr>
        <p:txBody>
          <a:bodyPr/>
          <a:lstStyle/>
          <a:p>
            <a:r>
              <a:rPr lang="en-US" sz="2000" dirty="0" smtClean="0"/>
              <a:t/>
            </a:r>
            <a:br>
              <a:rPr lang="en-US" sz="2000" dirty="0" smtClean="0"/>
            </a:br>
            <a:r>
              <a:rPr lang="en-US" sz="2000" b="1" dirty="0" smtClean="0"/>
              <a:t>Rationale for Lesson Plan: Improving Literacy Through Professional Development</a:t>
            </a:r>
            <a:endParaRPr lang="en-US" sz="2000" dirty="0"/>
          </a:p>
        </p:txBody>
      </p:sp>
      <p:sp>
        <p:nvSpPr>
          <p:cNvPr id="10" name="Text Placeholder 9"/>
          <p:cNvSpPr>
            <a:spLocks noGrp="1"/>
          </p:cNvSpPr>
          <p:nvPr>
            <p:ph type="body" idx="1"/>
          </p:nvPr>
        </p:nvSpPr>
        <p:spPr>
          <a:xfrm>
            <a:off x="549275" y="1362075"/>
            <a:ext cx="8056563" cy="5495925"/>
          </a:xfrm>
        </p:spPr>
        <p:txBody>
          <a:bodyPr>
            <a:normAutofit/>
          </a:bodyPr>
          <a:lstStyle/>
          <a:p>
            <a:pPr algn="l"/>
            <a:r>
              <a:rPr lang="en-US" b="1" dirty="0" smtClean="0">
                <a:solidFill>
                  <a:schemeClr val="tx1"/>
                </a:solidFill>
              </a:rPr>
              <a:t>Part 2. professional development strategy: assessment/reflection. student strategy: graphic organizers.</a:t>
            </a:r>
            <a:r>
              <a:rPr lang="en-US" dirty="0" smtClean="0">
                <a:solidFill>
                  <a:schemeClr val="tx1"/>
                </a:solidFill>
              </a:rPr>
              <a:t> </a:t>
            </a:r>
          </a:p>
          <a:p>
            <a:pPr algn="l">
              <a:buFont typeface="Arial"/>
              <a:buChar char="•"/>
            </a:pPr>
            <a:r>
              <a:rPr lang="en-US" dirty="0" smtClean="0">
                <a:solidFill>
                  <a:schemeClr val="tx1"/>
                </a:solidFill>
              </a:rPr>
              <a:t>In the article “Seven Literacy Strategies That Work”, one of the strategies recommended is the use of graphic organizer as “graphic organizers provide students with visual information that complements the class discussion or text” (Fisher, Frey, &amp; Williams, 2002, p.71).</a:t>
            </a:r>
          </a:p>
          <a:p>
            <a:pPr algn="l">
              <a:buFont typeface="Arial"/>
              <a:buChar char="•"/>
            </a:pPr>
            <a:r>
              <a:rPr lang="en-US" dirty="0" smtClean="0">
                <a:solidFill>
                  <a:schemeClr val="tx1"/>
                </a:solidFill>
              </a:rPr>
              <a:t>Graphic organizers should also be used as a tool for summative assessments to measure learning. </a:t>
            </a:r>
          </a:p>
          <a:p>
            <a:pPr algn="l"/>
            <a:r>
              <a:rPr lang="en-US" dirty="0" smtClean="0"/>
              <a:t> </a:t>
            </a:r>
          </a:p>
          <a:p>
            <a:r>
              <a:rPr lang="en-US" dirty="0" smtClean="0"/>
              <a:t> </a:t>
            </a:r>
          </a:p>
          <a:p>
            <a:r>
              <a:rPr lang="en-US" dirty="0" smtClean="0"/>
              <a:t> </a:t>
            </a:r>
          </a:p>
          <a:p>
            <a:pPr algn="l">
              <a:buFont typeface="Arial"/>
              <a:buChar char="•"/>
            </a:pPr>
            <a:endParaRPr lang="en-US" dirty="0">
              <a:solidFill>
                <a:schemeClr val="tx1"/>
              </a:solidFill>
            </a:endParaRPr>
          </a:p>
        </p:txBody>
      </p:sp>
    </p:spTree>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549275" y="0"/>
            <a:ext cx="8056563" cy="1362075"/>
          </a:xfrm>
        </p:spPr>
        <p:txBody>
          <a:bodyPr/>
          <a:lstStyle/>
          <a:p>
            <a:r>
              <a:rPr lang="en-US" sz="2000" dirty="0" smtClean="0"/>
              <a:t/>
            </a:r>
            <a:br>
              <a:rPr lang="en-US" sz="2000" dirty="0" smtClean="0"/>
            </a:br>
            <a:r>
              <a:rPr lang="en-US" sz="2000" b="1" dirty="0" smtClean="0"/>
              <a:t>Rationale for Lesson Plan: Improving Literacy Through Professional Development</a:t>
            </a:r>
            <a:endParaRPr lang="en-US" sz="2000" dirty="0"/>
          </a:p>
        </p:txBody>
      </p:sp>
      <p:sp>
        <p:nvSpPr>
          <p:cNvPr id="10" name="Text Placeholder 9"/>
          <p:cNvSpPr>
            <a:spLocks noGrp="1"/>
          </p:cNvSpPr>
          <p:nvPr>
            <p:ph type="body" idx="1"/>
          </p:nvPr>
        </p:nvSpPr>
        <p:spPr>
          <a:xfrm>
            <a:off x="549275" y="1362075"/>
            <a:ext cx="8056563" cy="5495925"/>
          </a:xfrm>
        </p:spPr>
        <p:txBody>
          <a:bodyPr>
            <a:normAutofit/>
          </a:bodyPr>
          <a:lstStyle/>
          <a:p>
            <a:pPr algn="l"/>
            <a:r>
              <a:rPr lang="en-US" b="1" dirty="0" smtClean="0">
                <a:solidFill>
                  <a:schemeClr val="tx1"/>
                </a:solidFill>
              </a:rPr>
              <a:t>Part 3. professional development strategy: shared leadership/shared vision. student strategy: question answering</a:t>
            </a:r>
            <a:r>
              <a:rPr lang="en-US" dirty="0" smtClean="0">
                <a:solidFill>
                  <a:schemeClr val="tx1"/>
                </a:solidFill>
              </a:rPr>
              <a:t> </a:t>
            </a:r>
          </a:p>
          <a:p>
            <a:pPr algn="l">
              <a:buFont typeface="Arial"/>
              <a:buChar char="•"/>
            </a:pPr>
            <a:r>
              <a:rPr lang="en-US" dirty="0" smtClean="0">
                <a:solidFill>
                  <a:schemeClr val="tx1"/>
                </a:solidFill>
              </a:rPr>
              <a:t>Sheppard and Brown’s (2009) research article from week 3 mentions “professional learning communities can facilitate meaningful school reform through the creation of collaborative structures, and a mechanism for meaningful shared decision-making.” </a:t>
            </a:r>
          </a:p>
          <a:p>
            <a:pPr algn="l">
              <a:buFont typeface="Arial"/>
              <a:buChar char="•"/>
            </a:pPr>
            <a:r>
              <a:rPr lang="en-US" dirty="0" smtClean="0">
                <a:solidFill>
                  <a:schemeClr val="tx1"/>
                </a:solidFill>
              </a:rPr>
              <a:t>As one of the comprehension strategies is answering questions, the whole class will work cooperatively to answer the question ‘what are effective strategies for improving literacy’. </a:t>
            </a:r>
          </a:p>
          <a:p>
            <a:pPr algn="l">
              <a:buFont typeface="Arial"/>
              <a:buChar char="•"/>
            </a:pPr>
            <a:r>
              <a:rPr lang="en-US" dirty="0" smtClean="0">
                <a:solidFill>
                  <a:schemeClr val="tx1"/>
                </a:solidFill>
              </a:rPr>
              <a:t>To further the collaborative process and encourage shared decision making the final step in the lesson is a whole class cooperative-group learning task. </a:t>
            </a:r>
          </a:p>
          <a:p>
            <a:pPr algn="l"/>
            <a:r>
              <a:rPr lang="en-US" dirty="0" smtClean="0"/>
              <a:t> </a:t>
            </a:r>
          </a:p>
          <a:p>
            <a:r>
              <a:rPr lang="en-US" dirty="0" smtClean="0"/>
              <a:t> </a:t>
            </a:r>
          </a:p>
          <a:p>
            <a:r>
              <a:rPr lang="en-US" dirty="0" smtClean="0"/>
              <a:t> </a:t>
            </a:r>
          </a:p>
          <a:p>
            <a:pPr algn="l">
              <a:buFont typeface="Arial"/>
              <a:buChar char="•"/>
            </a:pPr>
            <a:endParaRPr lang="en-US" dirty="0">
              <a:solidFill>
                <a:schemeClr val="tx1"/>
              </a:solidFill>
            </a:endParaRPr>
          </a:p>
        </p:txBody>
      </p:sp>
    </p:spTree>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549275" y="0"/>
            <a:ext cx="8056563" cy="1362075"/>
          </a:xfrm>
        </p:spPr>
        <p:txBody>
          <a:bodyPr/>
          <a:lstStyle/>
          <a:p>
            <a:r>
              <a:rPr lang="en-US" sz="2000" dirty="0" smtClean="0"/>
              <a:t/>
            </a:r>
            <a:br>
              <a:rPr lang="en-US" sz="2000" dirty="0" smtClean="0"/>
            </a:br>
            <a:r>
              <a:rPr lang="en-US" sz="2000" b="1" dirty="0" smtClean="0"/>
              <a:t>Lesson Plan: Improving Literacy Through Professional Development </a:t>
            </a:r>
            <a:r>
              <a:rPr lang="en-US" sz="2000" dirty="0" smtClean="0"/>
              <a:t/>
            </a:r>
            <a:br>
              <a:rPr lang="en-US" sz="2000" dirty="0" smtClean="0"/>
            </a:br>
            <a:r>
              <a:rPr lang="en-US" sz="2000" dirty="0" smtClean="0"/>
              <a:t> </a:t>
            </a:r>
            <a:endParaRPr lang="en-US" sz="2000" dirty="0"/>
          </a:p>
        </p:txBody>
      </p:sp>
      <p:sp>
        <p:nvSpPr>
          <p:cNvPr id="10" name="Text Placeholder 9"/>
          <p:cNvSpPr>
            <a:spLocks noGrp="1"/>
          </p:cNvSpPr>
          <p:nvPr>
            <p:ph type="body" idx="1"/>
          </p:nvPr>
        </p:nvSpPr>
        <p:spPr>
          <a:xfrm>
            <a:off x="549275" y="1362075"/>
            <a:ext cx="8056563" cy="4962525"/>
          </a:xfrm>
        </p:spPr>
        <p:txBody>
          <a:bodyPr>
            <a:normAutofit/>
          </a:bodyPr>
          <a:lstStyle/>
          <a:p>
            <a:pPr algn="l"/>
            <a:r>
              <a:rPr lang="en-US" b="1" dirty="0" smtClean="0">
                <a:solidFill>
                  <a:schemeClr val="tx1"/>
                </a:solidFill>
              </a:rPr>
              <a:t>Step 1.</a:t>
            </a:r>
            <a:r>
              <a:rPr lang="en-US" dirty="0" smtClean="0">
                <a:solidFill>
                  <a:schemeClr val="tx1"/>
                </a:solidFill>
              </a:rPr>
              <a:t> Ask teachers to inquire into the question ‘what are effective strategies for improving literacy’.  </a:t>
            </a:r>
          </a:p>
          <a:p>
            <a:pPr algn="l"/>
            <a:r>
              <a:rPr lang="en-US" b="1" dirty="0" smtClean="0">
                <a:solidFill>
                  <a:schemeClr val="tx1"/>
                </a:solidFill>
              </a:rPr>
              <a:t>Step 2.</a:t>
            </a:r>
            <a:r>
              <a:rPr lang="en-US" dirty="0" smtClean="0">
                <a:solidFill>
                  <a:schemeClr val="tx1"/>
                </a:solidFill>
              </a:rPr>
              <a:t> Ask teachers to make a list of strategies they are currently using to teach vocabulary, reading, writing and literacy. After five minutes have teachers share their ideas and record their responses on the white-board.</a:t>
            </a:r>
          </a:p>
          <a:p>
            <a:pPr algn="l"/>
            <a:r>
              <a:rPr lang="en-US" b="1" dirty="0" smtClean="0">
                <a:solidFill>
                  <a:schemeClr val="tx1"/>
                </a:solidFill>
              </a:rPr>
              <a:t>Step 3.</a:t>
            </a:r>
            <a:r>
              <a:rPr lang="en-US" dirty="0" smtClean="0">
                <a:solidFill>
                  <a:schemeClr val="tx1"/>
                </a:solidFill>
              </a:rPr>
              <a:t> After five minutes have teachers share their ideas and record their responses on the white-board. </a:t>
            </a:r>
          </a:p>
          <a:p>
            <a:pPr algn="l"/>
            <a:r>
              <a:rPr lang="en-US" b="1" dirty="0" smtClean="0">
                <a:solidFill>
                  <a:schemeClr val="tx1"/>
                </a:solidFill>
              </a:rPr>
              <a:t>Step 4.</a:t>
            </a:r>
            <a:r>
              <a:rPr lang="en-US" dirty="0" smtClean="0">
                <a:solidFill>
                  <a:schemeClr val="tx1"/>
                </a:solidFill>
              </a:rPr>
              <a:t> Teachers will form cooperative groups of 3-4 and discuss which strategies have been effective and which strategies have been ineffective. </a:t>
            </a:r>
          </a:p>
          <a:p>
            <a:r>
              <a:rPr lang="en-US" dirty="0" smtClean="0"/>
              <a:t> </a:t>
            </a:r>
          </a:p>
          <a:p>
            <a:r>
              <a:rPr lang="en-US" dirty="0" smtClean="0"/>
              <a:t> </a:t>
            </a:r>
          </a:p>
          <a:p>
            <a:pPr algn="l">
              <a:buFont typeface="Arial"/>
              <a:buChar char="•"/>
            </a:pPr>
            <a:endParaRPr lang="en-US" dirty="0">
              <a:solidFill>
                <a:schemeClr val="tx1"/>
              </a:solidFill>
            </a:endParaRPr>
          </a:p>
        </p:txBody>
      </p:sp>
    </p:spTree>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dissolve">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dissolve">
                                      <p:cBhvr>
                                        <p:cTn id="12" dur="500"/>
                                        <p:tgtEl>
                                          <p:spTgt spid="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Effect transition="in" filter="dissolve">
                                      <p:cBhvr>
                                        <p:cTn id="17" dur="500"/>
                                        <p:tgtEl>
                                          <p:spTgt spid="1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0">
                                            <p:txEl>
                                              <p:pRg st="3" end="3"/>
                                            </p:txEl>
                                          </p:spTgt>
                                        </p:tgtEl>
                                        <p:attrNameLst>
                                          <p:attrName>style.visibility</p:attrName>
                                        </p:attrNameLst>
                                      </p:cBhvr>
                                      <p:to>
                                        <p:strVal val="visible"/>
                                      </p:to>
                                    </p:set>
                                    <p:animEffect transition="in" filter="dissolve">
                                      <p:cBhvr>
                                        <p:cTn id="22" dur="500"/>
                                        <p:tgtEl>
                                          <p:spTgt spid="1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0">
                                            <p:txEl>
                                              <p:pRg st="4" end="4"/>
                                            </p:txEl>
                                          </p:spTgt>
                                        </p:tgtEl>
                                        <p:attrNameLst>
                                          <p:attrName>style.visibility</p:attrName>
                                        </p:attrNameLst>
                                      </p:cBhvr>
                                      <p:to>
                                        <p:strVal val="visible"/>
                                      </p:to>
                                    </p:set>
                                    <p:animEffect transition="in" filter="dissolve">
                                      <p:cBhvr>
                                        <p:cTn id="27" dur="500"/>
                                        <p:tgtEl>
                                          <p:spTgt spid="10">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0">
                                            <p:txEl>
                                              <p:pRg st="5" end="5"/>
                                            </p:txEl>
                                          </p:spTgt>
                                        </p:tgtEl>
                                        <p:attrNameLst>
                                          <p:attrName>style.visibility</p:attrName>
                                        </p:attrNameLst>
                                      </p:cBhvr>
                                      <p:to>
                                        <p:strVal val="visible"/>
                                      </p:to>
                                    </p:set>
                                    <p:animEffect transition="in" filter="dissolve">
                                      <p:cBhvr>
                                        <p:cTn id="32" dur="500"/>
                                        <p:tgtEl>
                                          <p:spTgt spid="1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549275" y="0"/>
            <a:ext cx="8056563" cy="1362075"/>
          </a:xfrm>
        </p:spPr>
        <p:txBody>
          <a:bodyPr/>
          <a:lstStyle/>
          <a:p>
            <a:r>
              <a:rPr lang="en-US" sz="2000" dirty="0" smtClean="0"/>
              <a:t/>
            </a:r>
            <a:br>
              <a:rPr lang="en-US" sz="2000" dirty="0" smtClean="0"/>
            </a:br>
            <a:r>
              <a:rPr lang="en-US" sz="2000" b="1" dirty="0" smtClean="0"/>
              <a:t>Lesson Plan: Improving Literacy Through Professional Development </a:t>
            </a:r>
            <a:r>
              <a:rPr lang="en-US" sz="2000" dirty="0" smtClean="0"/>
              <a:t/>
            </a:r>
            <a:br>
              <a:rPr lang="en-US" sz="2000" dirty="0" smtClean="0"/>
            </a:br>
            <a:r>
              <a:rPr lang="en-US" sz="2000" dirty="0" smtClean="0"/>
              <a:t> </a:t>
            </a:r>
            <a:endParaRPr lang="en-US" sz="2000" dirty="0"/>
          </a:p>
        </p:txBody>
      </p:sp>
      <p:sp>
        <p:nvSpPr>
          <p:cNvPr id="10" name="Text Placeholder 9"/>
          <p:cNvSpPr>
            <a:spLocks noGrp="1"/>
          </p:cNvSpPr>
          <p:nvPr>
            <p:ph type="body" idx="1"/>
          </p:nvPr>
        </p:nvSpPr>
        <p:spPr>
          <a:xfrm>
            <a:off x="549275" y="1362075"/>
            <a:ext cx="8056563" cy="4962525"/>
          </a:xfrm>
        </p:spPr>
        <p:txBody>
          <a:bodyPr>
            <a:normAutofit/>
          </a:bodyPr>
          <a:lstStyle/>
          <a:p>
            <a:pPr algn="l"/>
            <a:r>
              <a:rPr lang="en-US" b="1" dirty="0" smtClean="0">
                <a:solidFill>
                  <a:schemeClr val="tx1"/>
                </a:solidFill>
              </a:rPr>
              <a:t>Step 5.</a:t>
            </a:r>
            <a:r>
              <a:rPr lang="en-US" dirty="0" smtClean="0">
                <a:solidFill>
                  <a:schemeClr val="tx1"/>
                </a:solidFill>
              </a:rPr>
              <a:t> Ask teachers to inquire into the question ‘what are effective strategies for improving literacy’.  </a:t>
            </a:r>
          </a:p>
          <a:p>
            <a:pPr algn="l"/>
            <a:r>
              <a:rPr lang="en-US" b="1" dirty="0" smtClean="0">
                <a:solidFill>
                  <a:schemeClr val="tx1"/>
                </a:solidFill>
              </a:rPr>
              <a:t>Step 6.</a:t>
            </a:r>
            <a:r>
              <a:rPr lang="en-US" dirty="0" smtClean="0">
                <a:solidFill>
                  <a:schemeClr val="tx1"/>
                </a:solidFill>
              </a:rPr>
              <a:t> After five minutes ask the groups to share their findings with other groups and make any changes if needed. </a:t>
            </a:r>
          </a:p>
          <a:p>
            <a:pPr algn="l"/>
            <a:r>
              <a:rPr lang="en-US" b="1" dirty="0" smtClean="0">
                <a:solidFill>
                  <a:schemeClr val="tx1"/>
                </a:solidFill>
              </a:rPr>
              <a:t>Step 7.</a:t>
            </a:r>
            <a:r>
              <a:rPr lang="en-US" dirty="0" smtClean="0">
                <a:solidFill>
                  <a:schemeClr val="tx1"/>
                </a:solidFill>
              </a:rPr>
              <a:t> On the board draw a T-chart and list the groups’ findings under effective and ineffective strategies.  </a:t>
            </a:r>
          </a:p>
          <a:p>
            <a:pPr algn="l"/>
            <a:r>
              <a:rPr lang="en-US" b="1" dirty="0" smtClean="0">
                <a:solidFill>
                  <a:schemeClr val="tx1"/>
                </a:solidFill>
              </a:rPr>
              <a:t>Step 8. </a:t>
            </a:r>
            <a:r>
              <a:rPr lang="en-US" dirty="0" smtClean="0">
                <a:solidFill>
                  <a:schemeClr val="tx1"/>
                </a:solidFill>
              </a:rPr>
              <a:t>Give each teacher a copy of the articles ‘seven literacy strategies that work’ and ‘Nine things every teacher should know about words and vocabulary instruction’.</a:t>
            </a:r>
          </a:p>
          <a:p>
            <a:r>
              <a:rPr lang="en-US" dirty="0" smtClean="0"/>
              <a:t> </a:t>
            </a:r>
          </a:p>
          <a:p>
            <a:r>
              <a:rPr lang="en-US" dirty="0" smtClean="0"/>
              <a:t> </a:t>
            </a:r>
          </a:p>
          <a:p>
            <a:pPr algn="l">
              <a:buFont typeface="Arial"/>
              <a:buChar char="•"/>
            </a:pPr>
            <a:endParaRPr lang="en-US" dirty="0">
              <a:solidFill>
                <a:schemeClr val="tx1"/>
              </a:solidFill>
            </a:endParaRPr>
          </a:p>
        </p:txBody>
      </p:sp>
    </p:spTree>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dissolve">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dissolve">
                                      <p:cBhvr>
                                        <p:cTn id="12" dur="500"/>
                                        <p:tgtEl>
                                          <p:spTgt spid="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Effect transition="in" filter="dissolve">
                                      <p:cBhvr>
                                        <p:cTn id="17" dur="500"/>
                                        <p:tgtEl>
                                          <p:spTgt spid="1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0">
                                            <p:txEl>
                                              <p:pRg st="3" end="3"/>
                                            </p:txEl>
                                          </p:spTgt>
                                        </p:tgtEl>
                                        <p:attrNameLst>
                                          <p:attrName>style.visibility</p:attrName>
                                        </p:attrNameLst>
                                      </p:cBhvr>
                                      <p:to>
                                        <p:strVal val="visible"/>
                                      </p:to>
                                    </p:set>
                                    <p:animEffect transition="in" filter="dissolve">
                                      <p:cBhvr>
                                        <p:cTn id="22" dur="500"/>
                                        <p:tgtEl>
                                          <p:spTgt spid="1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0">
                                            <p:txEl>
                                              <p:pRg st="4" end="4"/>
                                            </p:txEl>
                                          </p:spTgt>
                                        </p:tgtEl>
                                        <p:attrNameLst>
                                          <p:attrName>style.visibility</p:attrName>
                                        </p:attrNameLst>
                                      </p:cBhvr>
                                      <p:to>
                                        <p:strVal val="visible"/>
                                      </p:to>
                                    </p:set>
                                    <p:animEffect transition="in" filter="dissolve">
                                      <p:cBhvr>
                                        <p:cTn id="27" dur="500"/>
                                        <p:tgtEl>
                                          <p:spTgt spid="10">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0">
                                            <p:txEl>
                                              <p:pRg st="5" end="5"/>
                                            </p:txEl>
                                          </p:spTgt>
                                        </p:tgtEl>
                                        <p:attrNameLst>
                                          <p:attrName>style.visibility</p:attrName>
                                        </p:attrNameLst>
                                      </p:cBhvr>
                                      <p:to>
                                        <p:strVal val="visible"/>
                                      </p:to>
                                    </p:set>
                                    <p:animEffect transition="in" filter="dissolve">
                                      <p:cBhvr>
                                        <p:cTn id="32" dur="500"/>
                                        <p:tgtEl>
                                          <p:spTgt spid="1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549275" y="0"/>
            <a:ext cx="8056563" cy="1362075"/>
          </a:xfrm>
        </p:spPr>
        <p:txBody>
          <a:bodyPr/>
          <a:lstStyle/>
          <a:p>
            <a:r>
              <a:rPr lang="en-US" sz="2000" dirty="0" smtClean="0"/>
              <a:t/>
            </a:r>
            <a:br>
              <a:rPr lang="en-US" sz="2000" dirty="0" smtClean="0"/>
            </a:br>
            <a:r>
              <a:rPr lang="en-US" sz="2000" b="1" dirty="0" smtClean="0"/>
              <a:t>Lesson Plan: Improving Literacy Through Professional Development </a:t>
            </a:r>
            <a:r>
              <a:rPr lang="en-US" sz="2000" dirty="0" smtClean="0"/>
              <a:t/>
            </a:r>
            <a:br>
              <a:rPr lang="en-US" sz="2000" dirty="0" smtClean="0"/>
            </a:br>
            <a:r>
              <a:rPr lang="en-US" sz="2000" dirty="0" smtClean="0"/>
              <a:t> </a:t>
            </a:r>
            <a:endParaRPr lang="en-US" sz="2000" dirty="0"/>
          </a:p>
        </p:txBody>
      </p:sp>
      <p:sp>
        <p:nvSpPr>
          <p:cNvPr id="10" name="Text Placeholder 9"/>
          <p:cNvSpPr>
            <a:spLocks noGrp="1"/>
          </p:cNvSpPr>
          <p:nvPr>
            <p:ph type="body" idx="1"/>
          </p:nvPr>
        </p:nvSpPr>
        <p:spPr>
          <a:xfrm>
            <a:off x="549275" y="1362075"/>
            <a:ext cx="8056564" cy="5800725"/>
          </a:xfrm>
        </p:spPr>
        <p:txBody>
          <a:bodyPr>
            <a:normAutofit fontScale="92500" lnSpcReduction="20000"/>
          </a:bodyPr>
          <a:lstStyle/>
          <a:p>
            <a:pPr algn="l"/>
            <a:r>
              <a:rPr lang="en-US" sz="2065" b="1" dirty="0" smtClean="0">
                <a:solidFill>
                  <a:schemeClr val="tx1"/>
                </a:solidFill>
              </a:rPr>
              <a:t>Step 9. </a:t>
            </a:r>
            <a:r>
              <a:rPr lang="en-US" sz="2065" dirty="0" smtClean="0">
                <a:solidFill>
                  <a:schemeClr val="tx1"/>
                </a:solidFill>
              </a:rPr>
              <a:t>Ask teachers to identify the seven strategies listed in the first article and the nine items listed in the second article.</a:t>
            </a:r>
          </a:p>
          <a:p>
            <a:pPr algn="l"/>
            <a:r>
              <a:rPr lang="en-US" sz="2065" b="1" dirty="0" smtClean="0">
                <a:solidFill>
                  <a:schemeClr val="tx1"/>
                </a:solidFill>
              </a:rPr>
              <a:t>Step 10.</a:t>
            </a:r>
            <a:r>
              <a:rPr lang="en-US" sz="2065" dirty="0" smtClean="0">
                <a:solidFill>
                  <a:schemeClr val="tx1"/>
                </a:solidFill>
              </a:rPr>
              <a:t> Groups will distinguish if any of the strategies from the articles are listed on the groups T-chart. If any of the groups have one of the strategies listed in the article under the ‘ineffective strategies’ have the group share why they feel the strategy is ‘ineffective’.</a:t>
            </a:r>
          </a:p>
          <a:p>
            <a:pPr algn="l"/>
            <a:r>
              <a:rPr lang="en-US" sz="2065" b="1" dirty="0" smtClean="0">
                <a:solidFill>
                  <a:schemeClr val="tx1"/>
                </a:solidFill>
              </a:rPr>
              <a:t>Step 11. </a:t>
            </a:r>
            <a:r>
              <a:rPr lang="en-US" sz="2065" dirty="0" smtClean="0">
                <a:solidFill>
                  <a:schemeClr val="tx1"/>
                </a:solidFill>
              </a:rPr>
              <a:t>.After the group has provided a rationale for their decision, ask a group with the same strategy listed under the ‘effective’ side of their T-chart to explain why they feel the strategy is effective. </a:t>
            </a:r>
            <a:endParaRPr lang="en-US" sz="2065" b="1" dirty="0" smtClean="0">
              <a:solidFill>
                <a:schemeClr val="tx1"/>
              </a:solidFill>
            </a:endParaRPr>
          </a:p>
          <a:p>
            <a:pPr algn="l"/>
            <a:r>
              <a:rPr lang="en-US" sz="2065" b="1" dirty="0" smtClean="0">
                <a:solidFill>
                  <a:schemeClr val="tx1"/>
                </a:solidFill>
              </a:rPr>
              <a:t>Step 12. </a:t>
            </a:r>
            <a:r>
              <a:rPr lang="en-US" sz="2065" dirty="0" smtClean="0">
                <a:solidFill>
                  <a:schemeClr val="tx1"/>
                </a:solidFill>
              </a:rPr>
              <a:t>As a whole class read what the articles say about the strategy and as a whole team decide if the strategy should be listed as effective on the white-board.   </a:t>
            </a:r>
          </a:p>
          <a:p>
            <a:pPr algn="l"/>
            <a:r>
              <a:rPr lang="en-US" sz="2065" dirty="0" smtClean="0"/>
              <a:t>  </a:t>
            </a:r>
          </a:p>
          <a:p>
            <a:pPr algn="l"/>
            <a:r>
              <a:rPr lang="en-US" dirty="0" smtClean="0"/>
              <a:t> </a:t>
            </a:r>
            <a:r>
              <a:rPr lang="en-US" b="1" dirty="0" smtClean="0"/>
              <a:t> </a:t>
            </a:r>
            <a:r>
              <a:rPr lang="en-US" dirty="0" smtClean="0"/>
              <a:t>  </a:t>
            </a:r>
          </a:p>
          <a:p>
            <a:r>
              <a:rPr lang="en-US" dirty="0" smtClean="0"/>
              <a:t> </a:t>
            </a:r>
          </a:p>
          <a:p>
            <a:r>
              <a:rPr lang="en-US" dirty="0" smtClean="0"/>
              <a:t> </a:t>
            </a:r>
          </a:p>
          <a:p>
            <a:pPr algn="l">
              <a:buFont typeface="Arial"/>
              <a:buChar char="•"/>
            </a:pPr>
            <a:endParaRPr lang="en-US" dirty="0">
              <a:solidFill>
                <a:schemeClr val="tx1"/>
              </a:solidFill>
            </a:endParaRPr>
          </a:p>
        </p:txBody>
      </p:sp>
    </p:spTree>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dissolve">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dissolve">
                                      <p:cBhvr>
                                        <p:cTn id="12" dur="500"/>
                                        <p:tgtEl>
                                          <p:spTgt spid="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Effect transition="in" filter="dissolve">
                                      <p:cBhvr>
                                        <p:cTn id="17" dur="500"/>
                                        <p:tgtEl>
                                          <p:spTgt spid="1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0">
                                            <p:txEl>
                                              <p:pRg st="3" end="3"/>
                                            </p:txEl>
                                          </p:spTgt>
                                        </p:tgtEl>
                                        <p:attrNameLst>
                                          <p:attrName>style.visibility</p:attrName>
                                        </p:attrNameLst>
                                      </p:cBhvr>
                                      <p:to>
                                        <p:strVal val="visible"/>
                                      </p:to>
                                    </p:set>
                                    <p:animEffect transition="in" filter="dissolve">
                                      <p:cBhvr>
                                        <p:cTn id="22" dur="500"/>
                                        <p:tgtEl>
                                          <p:spTgt spid="1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0">
                                            <p:txEl>
                                              <p:pRg st="4" end="4"/>
                                            </p:txEl>
                                          </p:spTgt>
                                        </p:tgtEl>
                                        <p:attrNameLst>
                                          <p:attrName>style.visibility</p:attrName>
                                        </p:attrNameLst>
                                      </p:cBhvr>
                                      <p:to>
                                        <p:strVal val="visible"/>
                                      </p:to>
                                    </p:set>
                                    <p:animEffect transition="in" filter="dissolve">
                                      <p:cBhvr>
                                        <p:cTn id="27" dur="500"/>
                                        <p:tgtEl>
                                          <p:spTgt spid="10">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0">
                                            <p:txEl>
                                              <p:pRg st="5" end="5"/>
                                            </p:txEl>
                                          </p:spTgt>
                                        </p:tgtEl>
                                        <p:attrNameLst>
                                          <p:attrName>style.visibility</p:attrName>
                                        </p:attrNameLst>
                                      </p:cBhvr>
                                      <p:to>
                                        <p:strVal val="visible"/>
                                      </p:to>
                                    </p:set>
                                    <p:animEffect transition="in" filter="dissolve">
                                      <p:cBhvr>
                                        <p:cTn id="32" dur="500"/>
                                        <p:tgtEl>
                                          <p:spTgt spid="10">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0">
                                            <p:txEl>
                                              <p:pRg st="6" end="6"/>
                                            </p:txEl>
                                          </p:spTgt>
                                        </p:tgtEl>
                                        <p:attrNameLst>
                                          <p:attrName>style.visibility</p:attrName>
                                        </p:attrNameLst>
                                      </p:cBhvr>
                                      <p:to>
                                        <p:strVal val="visible"/>
                                      </p:to>
                                    </p:set>
                                    <p:animEffect transition="in" filter="dissolve">
                                      <p:cBhvr>
                                        <p:cTn id="37" dur="500"/>
                                        <p:tgtEl>
                                          <p:spTgt spid="10">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0">
                                            <p:txEl>
                                              <p:pRg st="7" end="7"/>
                                            </p:txEl>
                                          </p:spTgt>
                                        </p:tgtEl>
                                        <p:attrNameLst>
                                          <p:attrName>style.visibility</p:attrName>
                                        </p:attrNameLst>
                                      </p:cBhvr>
                                      <p:to>
                                        <p:strVal val="visible"/>
                                      </p:to>
                                    </p:set>
                                    <p:animEffect transition="in" filter="dissolve">
                                      <p:cBhvr>
                                        <p:cTn id="42" dur="500"/>
                                        <p:tgtEl>
                                          <p:spTgt spid="10">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549275" y="0"/>
            <a:ext cx="8056563" cy="1362075"/>
          </a:xfrm>
        </p:spPr>
        <p:txBody>
          <a:bodyPr/>
          <a:lstStyle/>
          <a:p>
            <a:r>
              <a:rPr lang="en-US" sz="2000" dirty="0" smtClean="0"/>
              <a:t/>
            </a:r>
            <a:br>
              <a:rPr lang="en-US" sz="2000" dirty="0" smtClean="0"/>
            </a:br>
            <a:r>
              <a:rPr lang="en-US" sz="2000" b="1" dirty="0" smtClean="0"/>
              <a:t>Lesson Plan: Improving Literacy Through Professional Development </a:t>
            </a:r>
            <a:r>
              <a:rPr lang="en-US" sz="2000" dirty="0" smtClean="0"/>
              <a:t/>
            </a:r>
            <a:br>
              <a:rPr lang="en-US" sz="2000" dirty="0" smtClean="0"/>
            </a:br>
            <a:r>
              <a:rPr lang="en-US" sz="2000" dirty="0" smtClean="0"/>
              <a:t> </a:t>
            </a:r>
            <a:endParaRPr lang="en-US" sz="2000" dirty="0"/>
          </a:p>
        </p:txBody>
      </p:sp>
      <p:sp>
        <p:nvSpPr>
          <p:cNvPr id="10" name="Text Placeholder 9"/>
          <p:cNvSpPr>
            <a:spLocks noGrp="1"/>
          </p:cNvSpPr>
          <p:nvPr>
            <p:ph type="body" idx="1"/>
          </p:nvPr>
        </p:nvSpPr>
        <p:spPr>
          <a:xfrm>
            <a:off x="549275" y="1362075"/>
            <a:ext cx="8056563" cy="4962525"/>
          </a:xfrm>
        </p:spPr>
        <p:txBody>
          <a:bodyPr>
            <a:normAutofit/>
          </a:bodyPr>
          <a:lstStyle/>
          <a:p>
            <a:pPr algn="l"/>
            <a:r>
              <a:rPr lang="en-US" b="1" dirty="0" smtClean="0">
                <a:solidFill>
                  <a:schemeClr val="tx1"/>
                </a:solidFill>
              </a:rPr>
              <a:t>Step 13.</a:t>
            </a:r>
            <a:r>
              <a:rPr lang="en-US" dirty="0" smtClean="0">
                <a:solidFill>
                  <a:schemeClr val="tx1"/>
                </a:solidFill>
              </a:rPr>
              <a:t> Ask the teachers what helped them in their thinking and decision-making. </a:t>
            </a:r>
          </a:p>
          <a:p>
            <a:pPr algn="l"/>
            <a:r>
              <a:rPr lang="en-US" b="1" dirty="0" smtClean="0">
                <a:solidFill>
                  <a:schemeClr val="tx1"/>
                </a:solidFill>
              </a:rPr>
              <a:t>Step 14.</a:t>
            </a:r>
            <a:r>
              <a:rPr lang="en-US" dirty="0" smtClean="0">
                <a:solidFill>
                  <a:schemeClr val="tx1"/>
                </a:solidFill>
              </a:rPr>
              <a:t> Have the teachers form pairs and model their thinking process to each other. </a:t>
            </a:r>
          </a:p>
          <a:p>
            <a:pPr algn="l"/>
            <a:r>
              <a:rPr lang="en-US" b="1" dirty="0" smtClean="0">
                <a:solidFill>
                  <a:schemeClr val="tx1"/>
                </a:solidFill>
              </a:rPr>
              <a:t>Step 15.</a:t>
            </a:r>
            <a:r>
              <a:rPr lang="en-US" dirty="0" smtClean="0">
                <a:solidFill>
                  <a:schemeClr val="tx1"/>
                </a:solidFill>
              </a:rPr>
              <a:t> Ask the teams to share what reading strategies they used while comprehending the reading and making decisions. </a:t>
            </a:r>
          </a:p>
          <a:p>
            <a:pPr algn="l"/>
            <a:r>
              <a:rPr lang="en-US" b="1" dirty="0" smtClean="0">
                <a:solidFill>
                  <a:schemeClr val="tx1"/>
                </a:solidFill>
              </a:rPr>
              <a:t>Step 16. </a:t>
            </a:r>
            <a:r>
              <a:rPr lang="en-US" dirty="0" smtClean="0">
                <a:solidFill>
                  <a:schemeClr val="tx1"/>
                </a:solidFill>
              </a:rPr>
              <a:t>Ask the teachers if they believe the strategies they used for reading comprehension were effective and how they could model these strategies to their students.  </a:t>
            </a:r>
          </a:p>
          <a:p>
            <a:r>
              <a:rPr lang="en-US" dirty="0" smtClean="0"/>
              <a:t> </a:t>
            </a:r>
          </a:p>
          <a:p>
            <a:r>
              <a:rPr lang="en-US" dirty="0" smtClean="0"/>
              <a:t> </a:t>
            </a:r>
          </a:p>
          <a:p>
            <a:pPr algn="l">
              <a:buFont typeface="Arial"/>
              <a:buChar char="•"/>
            </a:pPr>
            <a:endParaRPr lang="en-US" dirty="0">
              <a:solidFill>
                <a:schemeClr val="tx1"/>
              </a:solidFill>
            </a:endParaRPr>
          </a:p>
        </p:txBody>
      </p:sp>
    </p:spTree>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dissolve">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dissolve">
                                      <p:cBhvr>
                                        <p:cTn id="12" dur="500"/>
                                        <p:tgtEl>
                                          <p:spTgt spid="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Effect transition="in" filter="dissolve">
                                      <p:cBhvr>
                                        <p:cTn id="17" dur="500"/>
                                        <p:tgtEl>
                                          <p:spTgt spid="1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0">
                                            <p:txEl>
                                              <p:pRg st="3" end="3"/>
                                            </p:txEl>
                                          </p:spTgt>
                                        </p:tgtEl>
                                        <p:attrNameLst>
                                          <p:attrName>style.visibility</p:attrName>
                                        </p:attrNameLst>
                                      </p:cBhvr>
                                      <p:to>
                                        <p:strVal val="visible"/>
                                      </p:to>
                                    </p:set>
                                    <p:animEffect transition="in" filter="dissolve">
                                      <p:cBhvr>
                                        <p:cTn id="22" dur="500"/>
                                        <p:tgtEl>
                                          <p:spTgt spid="1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0">
                                            <p:txEl>
                                              <p:pRg st="4" end="4"/>
                                            </p:txEl>
                                          </p:spTgt>
                                        </p:tgtEl>
                                        <p:attrNameLst>
                                          <p:attrName>style.visibility</p:attrName>
                                        </p:attrNameLst>
                                      </p:cBhvr>
                                      <p:to>
                                        <p:strVal val="visible"/>
                                      </p:to>
                                    </p:set>
                                    <p:animEffect transition="in" filter="dissolve">
                                      <p:cBhvr>
                                        <p:cTn id="27" dur="500"/>
                                        <p:tgtEl>
                                          <p:spTgt spid="10">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0">
                                            <p:txEl>
                                              <p:pRg st="5" end="5"/>
                                            </p:txEl>
                                          </p:spTgt>
                                        </p:tgtEl>
                                        <p:attrNameLst>
                                          <p:attrName>style.visibility</p:attrName>
                                        </p:attrNameLst>
                                      </p:cBhvr>
                                      <p:to>
                                        <p:strVal val="visible"/>
                                      </p:to>
                                    </p:set>
                                    <p:animEffect transition="in" filter="dissolve">
                                      <p:cBhvr>
                                        <p:cTn id="32" dur="500"/>
                                        <p:tgtEl>
                                          <p:spTgt spid="1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549275" y="533400"/>
            <a:ext cx="8056563" cy="1362075"/>
          </a:xfrm>
        </p:spPr>
        <p:txBody>
          <a:bodyPr/>
          <a:lstStyle/>
          <a:p>
            <a:r>
              <a:rPr lang="en-US" dirty="0" smtClean="0"/>
              <a:t>Vision Of A Partnership</a:t>
            </a:r>
            <a:endParaRPr lang="en-US" dirty="0"/>
          </a:p>
        </p:txBody>
      </p:sp>
      <p:sp>
        <p:nvSpPr>
          <p:cNvPr id="10" name="Text Placeholder 9"/>
          <p:cNvSpPr>
            <a:spLocks noGrp="1"/>
          </p:cNvSpPr>
          <p:nvPr>
            <p:ph type="body" idx="1"/>
          </p:nvPr>
        </p:nvSpPr>
        <p:spPr>
          <a:xfrm>
            <a:off x="549275" y="2235818"/>
            <a:ext cx="8056563" cy="2717182"/>
          </a:xfrm>
        </p:spPr>
        <p:txBody>
          <a:bodyPr>
            <a:noAutofit/>
          </a:bodyPr>
          <a:lstStyle/>
          <a:p>
            <a:pPr algn="l">
              <a:buFont typeface="Arial"/>
              <a:buChar char="•"/>
            </a:pPr>
            <a:r>
              <a:rPr lang="en-US" sz="1600" dirty="0" smtClean="0">
                <a:solidFill>
                  <a:schemeClr val="tx1"/>
                </a:solidFill>
                <a:latin typeface="Times New Roman" pitchFamily="18" charset="0"/>
                <a:cs typeface="Times New Roman" pitchFamily="18" charset="0"/>
              </a:rPr>
              <a:t>Increased communication, a shared vision and professional development opportunities lead to a strengthened partnership between teachers and administration. Eventually this partnership leads to improved student achievement. .</a:t>
            </a:r>
          </a:p>
          <a:p>
            <a:pPr algn="l">
              <a:buFont typeface="Arial"/>
              <a:buChar char="•"/>
            </a:pPr>
            <a:r>
              <a:rPr lang="en-US" sz="1600" dirty="0" smtClean="0">
                <a:solidFill>
                  <a:schemeClr val="tx1"/>
                </a:solidFill>
                <a:latin typeface="Times New Roman" pitchFamily="18" charset="0"/>
                <a:cs typeface="Times New Roman" pitchFamily="18" charset="0"/>
              </a:rPr>
              <a:t>In order to increase cohesion, communication channels between teachers and administration should be clearly outlined and a shared vision of excellence should be established.</a:t>
            </a:r>
          </a:p>
          <a:p>
            <a:pPr algn="l">
              <a:buFont typeface="Arial"/>
              <a:buChar char="•"/>
            </a:pPr>
            <a:r>
              <a:rPr lang="en-US" sz="1600" dirty="0" smtClean="0">
                <a:solidFill>
                  <a:schemeClr val="tx1"/>
                </a:solidFill>
                <a:latin typeface="Times New Roman" pitchFamily="18" charset="0"/>
                <a:cs typeface="Times New Roman" pitchFamily="18" charset="0"/>
              </a:rPr>
              <a:t>Finally, teachers should receive training on best practices in regards to literacy, assessment and support intervention. </a:t>
            </a:r>
          </a:p>
        </p:txBody>
      </p:sp>
    </p:spTree>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549275" y="0"/>
            <a:ext cx="8056563" cy="1362075"/>
          </a:xfrm>
        </p:spPr>
        <p:txBody>
          <a:bodyPr/>
          <a:lstStyle/>
          <a:p>
            <a:r>
              <a:rPr lang="en-US" sz="2000" dirty="0" smtClean="0"/>
              <a:t/>
            </a:r>
            <a:br>
              <a:rPr lang="en-US" sz="2000" dirty="0" smtClean="0"/>
            </a:br>
            <a:r>
              <a:rPr lang="en-US" sz="2000" b="1" dirty="0" smtClean="0"/>
              <a:t>Lesson Plan: Improving Literacy Through Professional Development </a:t>
            </a:r>
            <a:r>
              <a:rPr lang="en-US" sz="2000" dirty="0" smtClean="0"/>
              <a:t/>
            </a:r>
            <a:br>
              <a:rPr lang="en-US" sz="2000" dirty="0" smtClean="0"/>
            </a:br>
            <a:r>
              <a:rPr lang="en-US" sz="2000" dirty="0" smtClean="0"/>
              <a:t> </a:t>
            </a:r>
            <a:endParaRPr lang="en-US" sz="2000" dirty="0"/>
          </a:p>
        </p:txBody>
      </p:sp>
      <p:sp>
        <p:nvSpPr>
          <p:cNvPr id="10" name="Text Placeholder 9"/>
          <p:cNvSpPr>
            <a:spLocks noGrp="1"/>
          </p:cNvSpPr>
          <p:nvPr>
            <p:ph type="body" idx="1"/>
          </p:nvPr>
        </p:nvSpPr>
        <p:spPr>
          <a:xfrm>
            <a:off x="549275" y="1362075"/>
            <a:ext cx="8056563" cy="4962525"/>
          </a:xfrm>
        </p:spPr>
        <p:txBody>
          <a:bodyPr>
            <a:normAutofit/>
          </a:bodyPr>
          <a:lstStyle/>
          <a:p>
            <a:pPr algn="l"/>
            <a:r>
              <a:rPr lang="en-US" b="1" dirty="0" smtClean="0">
                <a:solidFill>
                  <a:schemeClr val="tx1"/>
                </a:solidFill>
              </a:rPr>
              <a:t>Step 17.</a:t>
            </a:r>
            <a:r>
              <a:rPr lang="en-US" dirty="0" smtClean="0">
                <a:solidFill>
                  <a:schemeClr val="tx1"/>
                </a:solidFill>
              </a:rPr>
              <a:t> As a whole team ‘professional learning community’ generate a final list of agreed upon effective strategies on a giant poster board. </a:t>
            </a:r>
          </a:p>
          <a:p>
            <a:pPr algn="l"/>
            <a:r>
              <a:rPr lang="en-US" b="1" dirty="0" smtClean="0">
                <a:solidFill>
                  <a:schemeClr val="tx1"/>
                </a:solidFill>
              </a:rPr>
              <a:t>Step 18. </a:t>
            </a:r>
            <a:r>
              <a:rPr lang="en-US" dirty="0" smtClean="0">
                <a:solidFill>
                  <a:schemeClr val="tx1"/>
                </a:solidFill>
              </a:rPr>
              <a:t>Email a copy of the list to every teacher in attendance. </a:t>
            </a:r>
          </a:p>
          <a:p>
            <a:pPr algn="l"/>
            <a:r>
              <a:rPr lang="en-US" b="1" dirty="0" smtClean="0">
                <a:solidFill>
                  <a:schemeClr val="tx1"/>
                </a:solidFill>
              </a:rPr>
              <a:t>Step 19.</a:t>
            </a:r>
            <a:r>
              <a:rPr lang="en-US" dirty="0" smtClean="0">
                <a:solidFill>
                  <a:schemeClr val="tx1"/>
                </a:solidFill>
              </a:rPr>
              <a:t> Ask teachers to use the strategies in the classroom to monitor student learning and progress. </a:t>
            </a:r>
          </a:p>
          <a:p>
            <a:pPr algn="l"/>
            <a:r>
              <a:rPr lang="en-US" b="1" dirty="0" smtClean="0">
                <a:solidFill>
                  <a:schemeClr val="tx1"/>
                </a:solidFill>
              </a:rPr>
              <a:t>Step 20. </a:t>
            </a:r>
            <a:r>
              <a:rPr lang="en-US" dirty="0" smtClean="0">
                <a:solidFill>
                  <a:schemeClr val="tx1"/>
                </a:solidFill>
              </a:rPr>
              <a:t>Use the email list as a weekly platform to share ideas and assess student learning. </a:t>
            </a:r>
          </a:p>
          <a:p>
            <a:pPr algn="l"/>
            <a:r>
              <a:rPr lang="en-US" b="1" dirty="0" smtClean="0">
                <a:solidFill>
                  <a:schemeClr val="tx1"/>
                </a:solidFill>
              </a:rPr>
              <a:t>Step 21. </a:t>
            </a:r>
            <a:r>
              <a:rPr lang="en-US" dirty="0" smtClean="0">
                <a:solidFill>
                  <a:schemeClr val="tx1"/>
                </a:solidFill>
              </a:rPr>
              <a:t>Post the final poster-board list on wall of the teachers’ office. </a:t>
            </a:r>
          </a:p>
          <a:p>
            <a:pPr algn="l"/>
            <a:r>
              <a:rPr lang="en-US" dirty="0" smtClean="0"/>
              <a:t>  </a:t>
            </a:r>
          </a:p>
          <a:p>
            <a:r>
              <a:rPr lang="en-US" dirty="0" smtClean="0"/>
              <a:t> </a:t>
            </a:r>
          </a:p>
          <a:p>
            <a:r>
              <a:rPr lang="en-US" dirty="0" smtClean="0"/>
              <a:t> </a:t>
            </a:r>
          </a:p>
          <a:p>
            <a:pPr algn="l">
              <a:buFont typeface="Arial"/>
              <a:buChar char="•"/>
            </a:pPr>
            <a:endParaRPr lang="en-US" dirty="0">
              <a:solidFill>
                <a:schemeClr val="tx1"/>
              </a:solidFill>
            </a:endParaRPr>
          </a:p>
        </p:txBody>
      </p:sp>
    </p:spTree>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dissolve">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dissolve">
                                      <p:cBhvr>
                                        <p:cTn id="12" dur="500"/>
                                        <p:tgtEl>
                                          <p:spTgt spid="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Effect transition="in" filter="dissolve">
                                      <p:cBhvr>
                                        <p:cTn id="17" dur="500"/>
                                        <p:tgtEl>
                                          <p:spTgt spid="1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0">
                                            <p:txEl>
                                              <p:pRg st="3" end="3"/>
                                            </p:txEl>
                                          </p:spTgt>
                                        </p:tgtEl>
                                        <p:attrNameLst>
                                          <p:attrName>style.visibility</p:attrName>
                                        </p:attrNameLst>
                                      </p:cBhvr>
                                      <p:to>
                                        <p:strVal val="visible"/>
                                      </p:to>
                                    </p:set>
                                    <p:animEffect transition="in" filter="dissolve">
                                      <p:cBhvr>
                                        <p:cTn id="22" dur="500"/>
                                        <p:tgtEl>
                                          <p:spTgt spid="1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0">
                                            <p:txEl>
                                              <p:pRg st="4" end="4"/>
                                            </p:txEl>
                                          </p:spTgt>
                                        </p:tgtEl>
                                        <p:attrNameLst>
                                          <p:attrName>style.visibility</p:attrName>
                                        </p:attrNameLst>
                                      </p:cBhvr>
                                      <p:to>
                                        <p:strVal val="visible"/>
                                      </p:to>
                                    </p:set>
                                    <p:animEffect transition="in" filter="dissolve">
                                      <p:cBhvr>
                                        <p:cTn id="27" dur="500"/>
                                        <p:tgtEl>
                                          <p:spTgt spid="10">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0">
                                            <p:txEl>
                                              <p:pRg st="5" end="5"/>
                                            </p:txEl>
                                          </p:spTgt>
                                        </p:tgtEl>
                                        <p:attrNameLst>
                                          <p:attrName>style.visibility</p:attrName>
                                        </p:attrNameLst>
                                      </p:cBhvr>
                                      <p:to>
                                        <p:strVal val="visible"/>
                                      </p:to>
                                    </p:set>
                                    <p:animEffect transition="in" filter="dissolve">
                                      <p:cBhvr>
                                        <p:cTn id="32" dur="500"/>
                                        <p:tgtEl>
                                          <p:spTgt spid="10">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0">
                                            <p:txEl>
                                              <p:pRg st="6" end="6"/>
                                            </p:txEl>
                                          </p:spTgt>
                                        </p:tgtEl>
                                        <p:attrNameLst>
                                          <p:attrName>style.visibility</p:attrName>
                                        </p:attrNameLst>
                                      </p:cBhvr>
                                      <p:to>
                                        <p:strVal val="visible"/>
                                      </p:to>
                                    </p:set>
                                    <p:animEffect transition="in" filter="dissolve">
                                      <p:cBhvr>
                                        <p:cTn id="37" dur="500"/>
                                        <p:tgtEl>
                                          <p:spTgt spid="10">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0">
                                            <p:txEl>
                                              <p:pRg st="7" end="7"/>
                                            </p:txEl>
                                          </p:spTgt>
                                        </p:tgtEl>
                                        <p:attrNameLst>
                                          <p:attrName>style.visibility</p:attrName>
                                        </p:attrNameLst>
                                      </p:cBhvr>
                                      <p:to>
                                        <p:strVal val="visible"/>
                                      </p:to>
                                    </p:set>
                                    <p:animEffect transition="in" filter="dissolve">
                                      <p:cBhvr>
                                        <p:cTn id="42" dur="500"/>
                                        <p:tgtEl>
                                          <p:spTgt spid="10">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549275" y="0"/>
            <a:ext cx="8056563" cy="1362075"/>
          </a:xfrm>
        </p:spPr>
        <p:txBody>
          <a:bodyPr/>
          <a:lstStyle/>
          <a:p>
            <a:r>
              <a:rPr lang="en-US" sz="2000" dirty="0" smtClean="0"/>
              <a:t/>
            </a:r>
            <a:br>
              <a:rPr lang="en-US" sz="2000" dirty="0" smtClean="0"/>
            </a:br>
            <a:r>
              <a:rPr lang="en-US" sz="2000" b="1" dirty="0" smtClean="0"/>
              <a:t>Lesson Plan: Improving Literacy Through Professional Development Reflections </a:t>
            </a:r>
            <a:r>
              <a:rPr lang="en-US" sz="2000" dirty="0" smtClean="0"/>
              <a:t/>
            </a:r>
            <a:br>
              <a:rPr lang="en-US" sz="2000" dirty="0" smtClean="0"/>
            </a:br>
            <a:r>
              <a:rPr lang="en-US" sz="2000" dirty="0" smtClean="0"/>
              <a:t> </a:t>
            </a:r>
            <a:endParaRPr lang="en-US" sz="2000" dirty="0"/>
          </a:p>
        </p:txBody>
      </p:sp>
      <p:sp>
        <p:nvSpPr>
          <p:cNvPr id="10" name="Text Placeholder 9"/>
          <p:cNvSpPr>
            <a:spLocks noGrp="1"/>
          </p:cNvSpPr>
          <p:nvPr>
            <p:ph type="body" idx="1"/>
          </p:nvPr>
        </p:nvSpPr>
        <p:spPr>
          <a:xfrm>
            <a:off x="549275" y="1362075"/>
            <a:ext cx="8056563" cy="5495925"/>
          </a:xfrm>
        </p:spPr>
        <p:txBody>
          <a:bodyPr>
            <a:normAutofit fontScale="92500"/>
          </a:bodyPr>
          <a:lstStyle/>
          <a:p>
            <a:pPr algn="l"/>
            <a:r>
              <a:rPr lang="en-US" b="1" dirty="0" smtClean="0">
                <a:solidFill>
                  <a:schemeClr val="tx1"/>
                </a:solidFill>
              </a:rPr>
              <a:t>Potential Impacts:</a:t>
            </a:r>
          </a:p>
          <a:p>
            <a:pPr algn="l">
              <a:buFont typeface="Arial"/>
              <a:buChar char="•"/>
            </a:pPr>
            <a:r>
              <a:rPr lang="en-US" sz="1600" dirty="0" smtClean="0">
                <a:solidFill>
                  <a:schemeClr val="tx1"/>
                </a:solidFill>
                <a:latin typeface="Times New Roman"/>
              </a:rPr>
              <a:t>By sharing what has been effective and what has been found to be ineffective, teachers begin to form collaborative groups and share information. This sharing of ideas strengthens the collaborative process and leads to a shared vision in teaching and learning. The strategy of talking with colleagues is especially important as collaboration can lead to a shared school wide vision and cohesion.</a:t>
            </a:r>
          </a:p>
          <a:p>
            <a:pPr algn="l">
              <a:buFont typeface="Arial"/>
              <a:buChar char="•"/>
            </a:pPr>
            <a:r>
              <a:rPr lang="en-US" sz="1600" dirty="0" smtClean="0">
                <a:solidFill>
                  <a:schemeClr val="tx1"/>
                </a:solidFill>
                <a:latin typeface="Times New Roman"/>
              </a:rPr>
              <a:t>By putting the strategy of using graphic organizers into action, learning, reflection and class discussion are enhanced. Graphic organizers should also be used as a tool for summative assessments to measure learning.</a:t>
            </a:r>
          </a:p>
          <a:p>
            <a:pPr algn="l">
              <a:buFont typeface="Arial"/>
              <a:buChar char="•"/>
            </a:pPr>
            <a:r>
              <a:rPr lang="en-US" sz="1600" dirty="0" smtClean="0">
                <a:solidFill>
                  <a:schemeClr val="tx1"/>
                </a:solidFill>
                <a:latin typeface="Times New Roman"/>
              </a:rPr>
              <a:t>As teachers work through the professional development session by modeling their thinking process, working collaboratively to answer questions and coming to agreed upon conclusions they begin to take part in shared leadership a shared vision and infrastructure improvements.    </a:t>
            </a:r>
          </a:p>
          <a:p>
            <a:pPr algn="l">
              <a:buFont typeface="Arial"/>
              <a:buChar char="•"/>
            </a:pPr>
            <a:endParaRPr lang="en-US" dirty="0" smtClean="0"/>
          </a:p>
          <a:p>
            <a:endParaRPr lang="en-US" dirty="0" smtClean="0"/>
          </a:p>
          <a:p>
            <a:r>
              <a:rPr lang="en-US" dirty="0" smtClean="0"/>
              <a:t> </a:t>
            </a:r>
          </a:p>
          <a:p>
            <a:r>
              <a:rPr lang="en-US" dirty="0" smtClean="0"/>
              <a:t> </a:t>
            </a:r>
          </a:p>
          <a:p>
            <a:pPr algn="l">
              <a:buFont typeface="Arial"/>
              <a:buChar char="•"/>
            </a:pPr>
            <a:endParaRPr lang="en-US" dirty="0">
              <a:solidFill>
                <a:schemeClr val="tx1"/>
              </a:solidFill>
            </a:endParaRPr>
          </a:p>
        </p:txBody>
      </p:sp>
    </p:spTree>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mph" presetSubtype="0" fill="hold" grpId="0" nodeType="clickEffect">
                                  <p:stCondLst>
                                    <p:cond delay="0"/>
                                  </p:stCondLst>
                                  <p:childTnLst>
                                    <p:anim calcmode="discrete" valueType="str">
                                      <p:cBhvr>
                                        <p:cTn id="6" dur="1000" fill="hold"/>
                                        <p:tgtEl>
                                          <p:spTgt spid="10">
                                            <p:txEl>
                                              <p:pRg st="0" end="0"/>
                                            </p:txEl>
                                          </p:spTgt>
                                        </p:tgtEl>
                                        <p:attrNameLst>
                                          <p:attrName>style.visibility</p:attrName>
                                        </p:attrNameLst>
                                      </p:cBhvr>
                                      <p:tavLst>
                                        <p:tav tm="0">
                                          <p:val>
                                            <p:strVal val="hidden"/>
                                          </p:val>
                                        </p:tav>
                                        <p:tav tm="50000">
                                          <p:val>
                                            <p:strVal val="visible"/>
                                          </p:val>
                                        </p:tav>
                                      </p:tavLst>
                                    </p:anim>
                                  </p:childTnLst>
                                </p:cTn>
                              </p:par>
                            </p:childTnLst>
                          </p:cTn>
                        </p:par>
                      </p:childTnLst>
                    </p:cTn>
                  </p:par>
                  <p:par>
                    <p:cTn id="7" fill="hold">
                      <p:stCondLst>
                        <p:cond delay="indefinite"/>
                      </p:stCondLst>
                      <p:childTnLst>
                        <p:par>
                          <p:cTn id="8" fill="hold">
                            <p:stCondLst>
                              <p:cond delay="0"/>
                            </p:stCondLst>
                            <p:childTnLst>
                              <p:par>
                                <p:cTn id="9" presetID="35" presetClass="emph" presetSubtype="0" fill="hold" grpId="0" nodeType="clickEffect">
                                  <p:stCondLst>
                                    <p:cond delay="0"/>
                                  </p:stCondLst>
                                  <p:childTnLst>
                                    <p:anim calcmode="discrete" valueType="str">
                                      <p:cBhvr>
                                        <p:cTn id="10" dur="1000" fill="hold"/>
                                        <p:tgtEl>
                                          <p:spTgt spid="10">
                                            <p:txEl>
                                              <p:pRg st="1" end="1"/>
                                            </p:txEl>
                                          </p:spTgt>
                                        </p:tgtEl>
                                        <p:attrNameLst>
                                          <p:attrName>style.visibility</p:attrName>
                                        </p:attrNameLst>
                                      </p:cBhvr>
                                      <p:tavLst>
                                        <p:tav tm="0">
                                          <p:val>
                                            <p:strVal val="hidden"/>
                                          </p:val>
                                        </p:tav>
                                        <p:tav tm="50000">
                                          <p:val>
                                            <p:strVal val="visible"/>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mph" presetSubtype="0" fill="hold" grpId="0" nodeType="clickEffect">
                                  <p:stCondLst>
                                    <p:cond delay="0"/>
                                  </p:stCondLst>
                                  <p:childTnLst>
                                    <p:anim calcmode="discrete" valueType="str">
                                      <p:cBhvr>
                                        <p:cTn id="14" dur="1000" fill="hold"/>
                                        <p:tgtEl>
                                          <p:spTgt spid="10">
                                            <p:txEl>
                                              <p:pRg st="2" end="2"/>
                                            </p:txEl>
                                          </p:spTgt>
                                        </p:tgtEl>
                                        <p:attrNameLst>
                                          <p:attrName>style.visibility</p:attrName>
                                        </p:attrNameLst>
                                      </p:cBhvr>
                                      <p:tavLst>
                                        <p:tav tm="0">
                                          <p:val>
                                            <p:strVal val="hidden"/>
                                          </p:val>
                                        </p:tav>
                                        <p:tav tm="50000">
                                          <p:val>
                                            <p:strVal val="visible"/>
                                          </p:val>
                                        </p:tav>
                                      </p:tavLst>
                                    </p:anim>
                                  </p:childTnLst>
                                </p:cTn>
                              </p:par>
                            </p:childTnLst>
                          </p:cTn>
                        </p:par>
                      </p:childTnLst>
                    </p:cTn>
                  </p:par>
                  <p:par>
                    <p:cTn id="15" fill="hold">
                      <p:stCondLst>
                        <p:cond delay="indefinite"/>
                      </p:stCondLst>
                      <p:childTnLst>
                        <p:par>
                          <p:cTn id="16" fill="hold">
                            <p:stCondLst>
                              <p:cond delay="0"/>
                            </p:stCondLst>
                            <p:childTnLst>
                              <p:par>
                                <p:cTn id="17" presetID="35" presetClass="emph" presetSubtype="0" fill="hold" grpId="0" nodeType="clickEffect">
                                  <p:stCondLst>
                                    <p:cond delay="0"/>
                                  </p:stCondLst>
                                  <p:childTnLst>
                                    <p:anim calcmode="discrete" valueType="str">
                                      <p:cBhvr>
                                        <p:cTn id="18" dur="1000" fill="hold"/>
                                        <p:tgtEl>
                                          <p:spTgt spid="10">
                                            <p:txEl>
                                              <p:pRg st="3" end="3"/>
                                            </p:txEl>
                                          </p:spTgt>
                                        </p:tgtEl>
                                        <p:attrNameLst>
                                          <p:attrName>style.visibility</p:attrName>
                                        </p:attrNameLst>
                                      </p:cBhvr>
                                      <p:tavLst>
                                        <p:tav tm="0">
                                          <p:val>
                                            <p:strVal val="hidden"/>
                                          </p:val>
                                        </p:tav>
                                        <p:tav tm="50000">
                                          <p:val>
                                            <p:strVal val="visible"/>
                                          </p:val>
                                        </p:tav>
                                      </p:tavLst>
                                    </p:anim>
                                  </p:childTnLst>
                                </p:cTn>
                              </p:par>
                            </p:childTnLst>
                          </p:cTn>
                        </p:par>
                      </p:childTnLst>
                    </p:cTn>
                  </p:par>
                  <p:par>
                    <p:cTn id="19" fill="hold">
                      <p:stCondLst>
                        <p:cond delay="indefinite"/>
                      </p:stCondLst>
                      <p:childTnLst>
                        <p:par>
                          <p:cTn id="20" fill="hold">
                            <p:stCondLst>
                              <p:cond delay="0"/>
                            </p:stCondLst>
                            <p:childTnLst>
                              <p:par>
                                <p:cTn id="21" presetID="35" presetClass="emph" presetSubtype="0" fill="hold" grpId="0" nodeType="clickEffect">
                                  <p:stCondLst>
                                    <p:cond delay="0"/>
                                  </p:stCondLst>
                                  <p:childTnLst>
                                    <p:anim calcmode="discrete" valueType="str">
                                      <p:cBhvr>
                                        <p:cTn id="22" dur="1000" fill="hold"/>
                                        <p:tgtEl>
                                          <p:spTgt spid="10">
                                            <p:txEl>
                                              <p:pRg st="6" end="6"/>
                                            </p:txEl>
                                          </p:spTgt>
                                        </p:tgtEl>
                                        <p:attrNameLst>
                                          <p:attrName>style.visibility</p:attrName>
                                        </p:attrNameLst>
                                      </p:cBhvr>
                                      <p:tavLst>
                                        <p:tav tm="0">
                                          <p:val>
                                            <p:strVal val="hidden"/>
                                          </p:val>
                                        </p:tav>
                                        <p:tav tm="50000">
                                          <p:val>
                                            <p:strVal val="visible"/>
                                          </p:val>
                                        </p:tav>
                                      </p:tavLst>
                                    </p:anim>
                                  </p:childTnLst>
                                </p:cTn>
                              </p:par>
                            </p:childTnLst>
                          </p:cTn>
                        </p:par>
                      </p:childTnLst>
                    </p:cTn>
                  </p:par>
                  <p:par>
                    <p:cTn id="23" fill="hold">
                      <p:stCondLst>
                        <p:cond delay="indefinite"/>
                      </p:stCondLst>
                      <p:childTnLst>
                        <p:par>
                          <p:cTn id="24" fill="hold">
                            <p:stCondLst>
                              <p:cond delay="0"/>
                            </p:stCondLst>
                            <p:childTnLst>
                              <p:par>
                                <p:cTn id="25" presetID="35" presetClass="emph" presetSubtype="0" fill="hold" grpId="0" nodeType="clickEffect">
                                  <p:stCondLst>
                                    <p:cond delay="0"/>
                                  </p:stCondLst>
                                  <p:childTnLst>
                                    <p:anim calcmode="discrete" valueType="str">
                                      <p:cBhvr>
                                        <p:cTn id="26" dur="1000" fill="hold"/>
                                        <p:tgtEl>
                                          <p:spTgt spid="10">
                                            <p:txEl>
                                              <p:pRg st="7" end="7"/>
                                            </p:txEl>
                                          </p:spTgt>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228600"/>
            <a:ext cx="8056563" cy="1752600"/>
          </a:xfrm>
        </p:spPr>
        <p:txBody>
          <a:bodyPr/>
          <a:lstStyle/>
          <a:p>
            <a:r>
              <a:rPr lang="en-US" sz="4000" dirty="0" smtClean="0"/>
              <a:t>5 Question Survey Of Professional Development Session</a:t>
            </a:r>
            <a:endParaRPr lang="en-US" sz="4000" dirty="0"/>
          </a:p>
        </p:txBody>
      </p:sp>
      <p:sp>
        <p:nvSpPr>
          <p:cNvPr id="3" name="Text Placeholder 2"/>
          <p:cNvSpPr>
            <a:spLocks noGrp="1"/>
          </p:cNvSpPr>
          <p:nvPr>
            <p:ph type="body" idx="1"/>
          </p:nvPr>
        </p:nvSpPr>
        <p:spPr>
          <a:xfrm>
            <a:off x="549275" y="1981200"/>
            <a:ext cx="8213725" cy="4343400"/>
          </a:xfrm>
        </p:spPr>
        <p:txBody>
          <a:bodyPr>
            <a:normAutofit/>
          </a:bodyPr>
          <a:lstStyle/>
          <a:p>
            <a:pPr marL="342900" indent="-342900" algn="l"/>
            <a:r>
              <a:rPr lang="en-US" dirty="0" smtClean="0">
                <a:solidFill>
                  <a:schemeClr val="tx1"/>
                </a:solidFill>
              </a:rPr>
              <a:t>1. What do you feel is the greatest issue concerning professional development? </a:t>
            </a:r>
          </a:p>
          <a:p>
            <a:pPr marL="342900" indent="-342900" algn="l">
              <a:buFont typeface="Wingdings" charset="2"/>
              <a:buChar char="Ø"/>
            </a:pPr>
            <a:r>
              <a:rPr lang="en-US" dirty="0" smtClean="0">
                <a:solidFill>
                  <a:schemeClr val="tx1"/>
                </a:solidFill>
              </a:rPr>
              <a:t>Time constraints/lack of time</a:t>
            </a:r>
          </a:p>
          <a:p>
            <a:pPr marL="342900" indent="-342900" algn="l">
              <a:buFont typeface="Wingdings" charset="2"/>
              <a:buChar char="Ø"/>
            </a:pPr>
            <a:r>
              <a:rPr lang="en-US" dirty="0" smtClean="0">
                <a:solidFill>
                  <a:schemeClr val="tx1"/>
                </a:solidFill>
              </a:rPr>
              <a:t>Egalitarianism</a:t>
            </a:r>
          </a:p>
          <a:p>
            <a:pPr marL="342900" indent="-342900" algn="l">
              <a:buFont typeface="Wingdings" charset="2"/>
              <a:buChar char="Ø"/>
            </a:pPr>
            <a:r>
              <a:rPr lang="en-US" dirty="0" smtClean="0">
                <a:solidFill>
                  <a:schemeClr val="tx1"/>
                </a:solidFill>
              </a:rPr>
              <a:t>Failure to establish a clear vision</a:t>
            </a:r>
          </a:p>
          <a:p>
            <a:pPr marL="342900" indent="-342900" algn="l">
              <a:buFont typeface="Wingdings" charset="2"/>
              <a:buChar char="Ø"/>
            </a:pPr>
            <a:r>
              <a:rPr lang="en-US" dirty="0" smtClean="0">
                <a:solidFill>
                  <a:schemeClr val="tx1"/>
                </a:solidFill>
              </a:rPr>
              <a:t>Covering too much material</a:t>
            </a:r>
          </a:p>
          <a:p>
            <a:pPr marL="342900" indent="-342900" algn="l">
              <a:buFont typeface="Wingdings" charset="2"/>
              <a:buChar char="Ø"/>
            </a:pPr>
            <a:r>
              <a:rPr lang="en-US" dirty="0" smtClean="0">
                <a:solidFill>
                  <a:schemeClr val="tx1"/>
                </a:solidFill>
              </a:rPr>
              <a:t>Reaching desired outcomes</a:t>
            </a:r>
            <a:endParaRPr lang="en-US" dirty="0">
              <a:solidFill>
                <a:schemeClr val="tx1"/>
              </a:solidFill>
            </a:endParaRPr>
          </a:p>
        </p:txBody>
      </p:sp>
    </p:spTree>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228600"/>
            <a:ext cx="8056563" cy="1752600"/>
          </a:xfrm>
        </p:spPr>
        <p:txBody>
          <a:bodyPr/>
          <a:lstStyle/>
          <a:p>
            <a:r>
              <a:rPr lang="en-US" sz="4000" dirty="0" smtClean="0"/>
              <a:t>5 Question Survey Of Professional Development Session</a:t>
            </a:r>
            <a:endParaRPr lang="en-US" sz="4000" dirty="0"/>
          </a:p>
        </p:txBody>
      </p:sp>
      <p:sp>
        <p:nvSpPr>
          <p:cNvPr id="3" name="Text Placeholder 2"/>
          <p:cNvSpPr>
            <a:spLocks noGrp="1"/>
          </p:cNvSpPr>
          <p:nvPr>
            <p:ph type="body" idx="1"/>
          </p:nvPr>
        </p:nvSpPr>
        <p:spPr>
          <a:xfrm>
            <a:off x="549275" y="1981200"/>
            <a:ext cx="8213725" cy="4343400"/>
          </a:xfrm>
        </p:spPr>
        <p:txBody>
          <a:bodyPr>
            <a:normAutofit/>
          </a:bodyPr>
          <a:lstStyle/>
          <a:p>
            <a:pPr marL="342900" indent="-342900" algn="l"/>
            <a:r>
              <a:rPr lang="en-US" dirty="0" smtClean="0">
                <a:solidFill>
                  <a:schemeClr val="tx1"/>
                </a:solidFill>
              </a:rPr>
              <a:t>2. How strongly to you agree that shared responsibility and collaboration facilitates professional development sessions?  </a:t>
            </a:r>
          </a:p>
          <a:p>
            <a:pPr marL="342900" indent="-342900" algn="l">
              <a:buFont typeface="Wingdings" charset="2"/>
              <a:buChar char="Ø"/>
            </a:pPr>
            <a:r>
              <a:rPr lang="en-US" dirty="0" smtClean="0">
                <a:solidFill>
                  <a:schemeClr val="tx1"/>
                </a:solidFill>
              </a:rPr>
              <a:t>Strongly agree</a:t>
            </a:r>
          </a:p>
          <a:p>
            <a:pPr marL="342900" indent="-342900" algn="l">
              <a:buFont typeface="Wingdings" charset="2"/>
              <a:buChar char="Ø"/>
            </a:pPr>
            <a:r>
              <a:rPr lang="en-US" dirty="0" smtClean="0">
                <a:solidFill>
                  <a:schemeClr val="tx1"/>
                </a:solidFill>
              </a:rPr>
              <a:t>Agree</a:t>
            </a:r>
          </a:p>
          <a:p>
            <a:pPr marL="342900" indent="-342900" algn="l">
              <a:buFont typeface="Wingdings" charset="2"/>
              <a:buChar char="Ø"/>
            </a:pPr>
            <a:r>
              <a:rPr lang="en-US" dirty="0" smtClean="0">
                <a:solidFill>
                  <a:schemeClr val="tx1"/>
                </a:solidFill>
              </a:rPr>
              <a:t>Somewhat agree</a:t>
            </a:r>
          </a:p>
          <a:p>
            <a:pPr marL="342900" indent="-342900" algn="l">
              <a:buFont typeface="Wingdings" charset="2"/>
              <a:buChar char="Ø"/>
            </a:pPr>
            <a:r>
              <a:rPr lang="en-US" dirty="0" smtClean="0">
                <a:solidFill>
                  <a:schemeClr val="tx1"/>
                </a:solidFill>
              </a:rPr>
              <a:t>Disagree</a:t>
            </a:r>
          </a:p>
          <a:p>
            <a:pPr marL="342900" indent="-342900" algn="l">
              <a:buFont typeface="Wingdings" charset="2"/>
              <a:buChar char="Ø"/>
            </a:pPr>
            <a:r>
              <a:rPr lang="en-US" dirty="0" smtClean="0">
                <a:solidFill>
                  <a:schemeClr val="tx1"/>
                </a:solidFill>
              </a:rPr>
              <a:t>Strongly disagree</a:t>
            </a:r>
            <a:endParaRPr lang="en-US" dirty="0">
              <a:solidFill>
                <a:schemeClr val="tx1"/>
              </a:solidFill>
            </a:endParaRPr>
          </a:p>
        </p:txBody>
      </p:sp>
    </p:spTree>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228600"/>
            <a:ext cx="8056563" cy="1752600"/>
          </a:xfrm>
        </p:spPr>
        <p:txBody>
          <a:bodyPr/>
          <a:lstStyle/>
          <a:p>
            <a:r>
              <a:rPr lang="en-US" sz="4000" dirty="0" smtClean="0"/>
              <a:t>5 Question Survey Of Professional Development Session</a:t>
            </a:r>
            <a:endParaRPr lang="en-US" sz="4000" dirty="0"/>
          </a:p>
        </p:txBody>
      </p:sp>
      <p:sp>
        <p:nvSpPr>
          <p:cNvPr id="3" name="Text Placeholder 2"/>
          <p:cNvSpPr>
            <a:spLocks noGrp="1"/>
          </p:cNvSpPr>
          <p:nvPr>
            <p:ph type="body" idx="1"/>
          </p:nvPr>
        </p:nvSpPr>
        <p:spPr>
          <a:xfrm>
            <a:off x="549275" y="1981200"/>
            <a:ext cx="8213725" cy="4343400"/>
          </a:xfrm>
        </p:spPr>
        <p:txBody>
          <a:bodyPr>
            <a:normAutofit/>
          </a:bodyPr>
          <a:lstStyle/>
          <a:p>
            <a:pPr marL="342900" indent="-342900" algn="l"/>
            <a:r>
              <a:rPr lang="en-US" dirty="0" smtClean="0">
                <a:solidFill>
                  <a:schemeClr val="tx1"/>
                </a:solidFill>
              </a:rPr>
              <a:t>3. After participating in the professional development session I feel I will be able to apply what I have learned in the classroom. </a:t>
            </a:r>
          </a:p>
          <a:p>
            <a:pPr marL="342900" indent="-342900" algn="l">
              <a:buFont typeface="Wingdings" charset="2"/>
              <a:buChar char="Ø"/>
            </a:pPr>
            <a:r>
              <a:rPr lang="en-US" dirty="0" smtClean="0">
                <a:solidFill>
                  <a:schemeClr val="tx1"/>
                </a:solidFill>
              </a:rPr>
              <a:t>Strongly agree</a:t>
            </a:r>
          </a:p>
          <a:p>
            <a:pPr marL="342900" indent="-342900" algn="l">
              <a:buFont typeface="Wingdings" charset="2"/>
              <a:buChar char="Ø"/>
            </a:pPr>
            <a:r>
              <a:rPr lang="en-US" dirty="0" smtClean="0">
                <a:solidFill>
                  <a:schemeClr val="tx1"/>
                </a:solidFill>
              </a:rPr>
              <a:t>Agree</a:t>
            </a:r>
          </a:p>
          <a:p>
            <a:pPr marL="342900" indent="-342900" algn="l">
              <a:buFont typeface="Wingdings" charset="2"/>
              <a:buChar char="Ø"/>
            </a:pPr>
            <a:r>
              <a:rPr lang="en-US" dirty="0" smtClean="0">
                <a:solidFill>
                  <a:schemeClr val="tx1"/>
                </a:solidFill>
              </a:rPr>
              <a:t>Somewhat agree</a:t>
            </a:r>
          </a:p>
          <a:p>
            <a:pPr marL="342900" indent="-342900" algn="l">
              <a:buFont typeface="Wingdings" charset="2"/>
              <a:buChar char="Ø"/>
            </a:pPr>
            <a:r>
              <a:rPr lang="en-US" dirty="0" smtClean="0">
                <a:solidFill>
                  <a:schemeClr val="tx1"/>
                </a:solidFill>
              </a:rPr>
              <a:t>Disagree</a:t>
            </a:r>
          </a:p>
          <a:p>
            <a:pPr marL="342900" indent="-342900" algn="l">
              <a:buFont typeface="Wingdings" charset="2"/>
              <a:buChar char="Ø"/>
            </a:pPr>
            <a:r>
              <a:rPr lang="en-US" dirty="0" smtClean="0">
                <a:solidFill>
                  <a:schemeClr val="tx1"/>
                </a:solidFill>
              </a:rPr>
              <a:t>Strongly disagree</a:t>
            </a:r>
            <a:endParaRPr lang="en-US" dirty="0">
              <a:solidFill>
                <a:schemeClr val="tx1"/>
              </a:solidFill>
            </a:endParaRPr>
          </a:p>
        </p:txBody>
      </p:sp>
    </p:spTree>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228600"/>
            <a:ext cx="8056563" cy="1752600"/>
          </a:xfrm>
        </p:spPr>
        <p:txBody>
          <a:bodyPr/>
          <a:lstStyle/>
          <a:p>
            <a:r>
              <a:rPr lang="en-US" sz="4000" dirty="0" smtClean="0"/>
              <a:t>5 Question Survey Of Professional Development Session</a:t>
            </a:r>
            <a:endParaRPr lang="en-US" sz="4000" dirty="0"/>
          </a:p>
        </p:txBody>
      </p:sp>
      <p:sp>
        <p:nvSpPr>
          <p:cNvPr id="3" name="Text Placeholder 2"/>
          <p:cNvSpPr>
            <a:spLocks noGrp="1"/>
          </p:cNvSpPr>
          <p:nvPr>
            <p:ph type="body" idx="1"/>
          </p:nvPr>
        </p:nvSpPr>
        <p:spPr>
          <a:xfrm>
            <a:off x="549275" y="1981200"/>
            <a:ext cx="8213725" cy="4343400"/>
          </a:xfrm>
        </p:spPr>
        <p:txBody>
          <a:bodyPr>
            <a:normAutofit/>
          </a:bodyPr>
          <a:lstStyle/>
          <a:p>
            <a:pPr marL="342900" indent="-342900" algn="l"/>
            <a:r>
              <a:rPr lang="en-US" dirty="0" smtClean="0">
                <a:solidFill>
                  <a:schemeClr val="tx1"/>
                </a:solidFill>
              </a:rPr>
              <a:t>4. Participating in the professional development session was useful and will benefit me and my students.</a:t>
            </a:r>
          </a:p>
          <a:p>
            <a:pPr marL="342900" indent="-342900" algn="l">
              <a:buFont typeface="Wingdings" charset="2"/>
              <a:buChar char="Ø"/>
            </a:pPr>
            <a:r>
              <a:rPr lang="en-US" dirty="0" smtClean="0">
                <a:solidFill>
                  <a:schemeClr val="tx1"/>
                </a:solidFill>
              </a:rPr>
              <a:t>Strongly agree</a:t>
            </a:r>
          </a:p>
          <a:p>
            <a:pPr marL="342900" indent="-342900" algn="l">
              <a:buFont typeface="Wingdings" charset="2"/>
              <a:buChar char="Ø"/>
            </a:pPr>
            <a:r>
              <a:rPr lang="en-US" dirty="0" smtClean="0">
                <a:solidFill>
                  <a:schemeClr val="tx1"/>
                </a:solidFill>
              </a:rPr>
              <a:t>Agree</a:t>
            </a:r>
          </a:p>
          <a:p>
            <a:pPr marL="342900" indent="-342900" algn="l">
              <a:buFont typeface="Wingdings" charset="2"/>
              <a:buChar char="Ø"/>
            </a:pPr>
            <a:r>
              <a:rPr lang="en-US" dirty="0" smtClean="0">
                <a:solidFill>
                  <a:schemeClr val="tx1"/>
                </a:solidFill>
              </a:rPr>
              <a:t>Somewhat agree</a:t>
            </a:r>
          </a:p>
          <a:p>
            <a:pPr marL="342900" indent="-342900" algn="l">
              <a:buFont typeface="Wingdings" charset="2"/>
              <a:buChar char="Ø"/>
            </a:pPr>
            <a:r>
              <a:rPr lang="en-US" dirty="0" smtClean="0">
                <a:solidFill>
                  <a:schemeClr val="tx1"/>
                </a:solidFill>
              </a:rPr>
              <a:t>Disagree</a:t>
            </a:r>
          </a:p>
          <a:p>
            <a:pPr marL="342900" indent="-342900" algn="l">
              <a:buFont typeface="Wingdings" charset="2"/>
              <a:buChar char="Ø"/>
            </a:pPr>
            <a:r>
              <a:rPr lang="en-US" dirty="0" smtClean="0">
                <a:solidFill>
                  <a:schemeClr val="tx1"/>
                </a:solidFill>
              </a:rPr>
              <a:t>Strongly disagree</a:t>
            </a:r>
            <a:endParaRPr lang="en-US" dirty="0">
              <a:solidFill>
                <a:schemeClr val="tx1"/>
              </a:solidFill>
            </a:endParaRPr>
          </a:p>
        </p:txBody>
      </p:sp>
    </p:spTree>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228600"/>
            <a:ext cx="8056563" cy="1752600"/>
          </a:xfrm>
        </p:spPr>
        <p:txBody>
          <a:bodyPr/>
          <a:lstStyle/>
          <a:p>
            <a:r>
              <a:rPr lang="en-US" sz="4000" dirty="0" smtClean="0"/>
              <a:t>5 Question Survey Of Professional Development Session</a:t>
            </a:r>
            <a:endParaRPr lang="en-US" sz="4000" dirty="0"/>
          </a:p>
        </p:txBody>
      </p:sp>
      <p:sp>
        <p:nvSpPr>
          <p:cNvPr id="3" name="Text Placeholder 2"/>
          <p:cNvSpPr>
            <a:spLocks noGrp="1"/>
          </p:cNvSpPr>
          <p:nvPr>
            <p:ph type="body" idx="1"/>
          </p:nvPr>
        </p:nvSpPr>
        <p:spPr>
          <a:xfrm>
            <a:off x="549275" y="1981200"/>
            <a:ext cx="8213725" cy="4343400"/>
          </a:xfrm>
        </p:spPr>
        <p:txBody>
          <a:bodyPr>
            <a:normAutofit/>
          </a:bodyPr>
          <a:lstStyle/>
          <a:p>
            <a:pPr marL="342900" indent="-342900" algn="l"/>
            <a:r>
              <a:rPr lang="en-US" dirty="0" smtClean="0">
                <a:solidFill>
                  <a:schemeClr val="tx1"/>
                </a:solidFill>
              </a:rPr>
              <a:t>5</a:t>
            </a:r>
            <a:r>
              <a:rPr lang="en-US" smtClean="0">
                <a:solidFill>
                  <a:schemeClr val="tx1"/>
                </a:solidFill>
              </a:rPr>
              <a:t>. </a:t>
            </a:r>
            <a:r>
              <a:rPr lang="en-US" dirty="0" smtClean="0">
                <a:solidFill>
                  <a:schemeClr val="tx1"/>
                </a:solidFill>
              </a:rPr>
              <a:t>I learned new strategies that I can easily apply in my classroom.  </a:t>
            </a:r>
          </a:p>
          <a:p>
            <a:pPr marL="342900" indent="-342900" algn="l">
              <a:buFont typeface="Wingdings" charset="2"/>
              <a:buChar char="Ø"/>
            </a:pPr>
            <a:r>
              <a:rPr lang="en-US" dirty="0" smtClean="0">
                <a:solidFill>
                  <a:schemeClr val="tx1"/>
                </a:solidFill>
              </a:rPr>
              <a:t>Strongly agree</a:t>
            </a:r>
          </a:p>
          <a:p>
            <a:pPr marL="342900" indent="-342900" algn="l">
              <a:buFont typeface="Wingdings" charset="2"/>
              <a:buChar char="Ø"/>
            </a:pPr>
            <a:r>
              <a:rPr lang="en-US" dirty="0" smtClean="0">
                <a:solidFill>
                  <a:schemeClr val="tx1"/>
                </a:solidFill>
              </a:rPr>
              <a:t>Agree</a:t>
            </a:r>
          </a:p>
          <a:p>
            <a:pPr marL="342900" indent="-342900" algn="l">
              <a:buFont typeface="Wingdings" charset="2"/>
              <a:buChar char="Ø"/>
            </a:pPr>
            <a:r>
              <a:rPr lang="en-US" dirty="0" smtClean="0">
                <a:solidFill>
                  <a:schemeClr val="tx1"/>
                </a:solidFill>
              </a:rPr>
              <a:t>Somewhat agree</a:t>
            </a:r>
          </a:p>
          <a:p>
            <a:pPr marL="342900" indent="-342900" algn="l">
              <a:buFont typeface="Wingdings" charset="2"/>
              <a:buChar char="Ø"/>
            </a:pPr>
            <a:r>
              <a:rPr lang="en-US" dirty="0" smtClean="0">
                <a:solidFill>
                  <a:schemeClr val="tx1"/>
                </a:solidFill>
              </a:rPr>
              <a:t>Disagree</a:t>
            </a:r>
          </a:p>
          <a:p>
            <a:pPr marL="342900" indent="-342900" algn="l">
              <a:buFont typeface="Wingdings" charset="2"/>
              <a:buChar char="Ø"/>
            </a:pPr>
            <a:r>
              <a:rPr lang="en-US" dirty="0" smtClean="0">
                <a:solidFill>
                  <a:schemeClr val="tx1"/>
                </a:solidFill>
              </a:rPr>
              <a:t>Strongly disagree</a:t>
            </a:r>
            <a:endParaRPr lang="en-US" dirty="0">
              <a:solidFill>
                <a:schemeClr val="tx1"/>
              </a:solidFill>
            </a:endParaRPr>
          </a:p>
        </p:txBody>
      </p:sp>
    </p:spTree>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228600"/>
            <a:ext cx="8056563" cy="1752600"/>
          </a:xfrm>
        </p:spPr>
        <p:txBody>
          <a:bodyPr/>
          <a:lstStyle/>
          <a:p>
            <a:r>
              <a:rPr lang="en-US" sz="4000" dirty="0" smtClean="0"/>
              <a:t>5 Question Survey Of Professional Development Session</a:t>
            </a:r>
            <a:endParaRPr lang="en-US" sz="4000" dirty="0"/>
          </a:p>
        </p:txBody>
      </p:sp>
      <p:sp>
        <p:nvSpPr>
          <p:cNvPr id="3" name="Text Placeholder 2"/>
          <p:cNvSpPr>
            <a:spLocks noGrp="1"/>
          </p:cNvSpPr>
          <p:nvPr>
            <p:ph type="body" idx="1"/>
          </p:nvPr>
        </p:nvSpPr>
        <p:spPr>
          <a:xfrm>
            <a:off x="549275" y="1981200"/>
            <a:ext cx="8213725" cy="4343400"/>
          </a:xfrm>
        </p:spPr>
        <p:txBody>
          <a:bodyPr>
            <a:normAutofit/>
          </a:bodyPr>
          <a:lstStyle/>
          <a:p>
            <a:pPr marL="342900" indent="-342900" algn="l"/>
            <a:r>
              <a:rPr lang="en-US" dirty="0" smtClean="0">
                <a:solidFill>
                  <a:schemeClr val="tx1"/>
                </a:solidFill>
              </a:rPr>
              <a:t>Survey monkey web link:</a:t>
            </a:r>
          </a:p>
          <a:p>
            <a:pPr marL="342900" indent="-342900" algn="l"/>
            <a:r>
              <a:rPr lang="en-US" dirty="0" smtClean="0">
                <a:solidFill>
                  <a:schemeClr val="tx1"/>
                </a:solidFill>
                <a:hlinkClick r:id="rId2"/>
              </a:rPr>
              <a:t>https://www.surveymonkey.com/s/5LPPFWW</a:t>
            </a:r>
            <a:endParaRPr lang="en-US" dirty="0">
              <a:solidFill>
                <a:schemeClr val="tx1"/>
              </a:solidFill>
            </a:endParaRPr>
          </a:p>
        </p:txBody>
      </p:sp>
    </p:spTree>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404664"/>
            <a:ext cx="8056563" cy="1362075"/>
          </a:xfrm>
        </p:spPr>
        <p:txBody>
          <a:bodyPr/>
          <a:lstStyle/>
          <a:p>
            <a:r>
              <a:rPr lang="en-US" dirty="0" smtClean="0"/>
              <a:t>What Is Needed From You?</a:t>
            </a:r>
            <a:endParaRPr lang="en-US" dirty="0"/>
          </a:p>
        </p:txBody>
      </p:sp>
      <p:sp>
        <p:nvSpPr>
          <p:cNvPr id="3" name="Text Placeholder 2"/>
          <p:cNvSpPr>
            <a:spLocks noGrp="1"/>
          </p:cNvSpPr>
          <p:nvPr>
            <p:ph type="body" idx="1"/>
          </p:nvPr>
        </p:nvSpPr>
        <p:spPr>
          <a:xfrm>
            <a:off x="549275" y="1988841"/>
            <a:ext cx="8056563" cy="3247352"/>
          </a:xfrm>
        </p:spPr>
        <p:txBody>
          <a:bodyPr>
            <a:normAutofit/>
          </a:bodyPr>
          <a:lstStyle/>
          <a:p>
            <a:pPr algn="l">
              <a:buFont typeface="Arial" pitchFamily="34" charset="0"/>
              <a:buChar char="•"/>
            </a:pPr>
            <a:r>
              <a:rPr lang="en-US" sz="1700" dirty="0" smtClean="0">
                <a:solidFill>
                  <a:schemeClr val="tx1"/>
                </a:solidFill>
                <a:latin typeface="Times New Roman" pitchFamily="18" charset="0"/>
                <a:cs typeface="Times New Roman" pitchFamily="18" charset="0"/>
              </a:rPr>
              <a:t>Increased communication</a:t>
            </a:r>
          </a:p>
          <a:p>
            <a:pPr algn="l">
              <a:buFont typeface="Arial" pitchFamily="34" charset="0"/>
              <a:buChar char="•"/>
            </a:pPr>
            <a:r>
              <a:rPr lang="en-US" sz="1700" dirty="0" smtClean="0">
                <a:solidFill>
                  <a:schemeClr val="tx1"/>
                </a:solidFill>
                <a:latin typeface="Times New Roman" pitchFamily="18" charset="0"/>
                <a:cs typeface="Times New Roman" pitchFamily="18" charset="0"/>
              </a:rPr>
              <a:t>Collaboration</a:t>
            </a:r>
          </a:p>
          <a:p>
            <a:pPr algn="l">
              <a:buFont typeface="Arial" pitchFamily="34" charset="0"/>
              <a:buChar char="•"/>
            </a:pPr>
            <a:r>
              <a:rPr lang="en-US" sz="1700" dirty="0" smtClean="0">
                <a:solidFill>
                  <a:schemeClr val="tx1"/>
                </a:solidFill>
                <a:latin typeface="Times New Roman" pitchFamily="18" charset="0"/>
                <a:cs typeface="Times New Roman" pitchFamily="18" charset="0"/>
              </a:rPr>
              <a:t>Willingness</a:t>
            </a:r>
          </a:p>
          <a:p>
            <a:pPr algn="l">
              <a:buFont typeface="Arial" pitchFamily="34" charset="0"/>
              <a:buChar char="•"/>
            </a:pPr>
            <a:r>
              <a:rPr lang="en-US" sz="1700" dirty="0" smtClean="0">
                <a:solidFill>
                  <a:schemeClr val="tx1"/>
                </a:solidFill>
                <a:latin typeface="Times New Roman" pitchFamily="18" charset="0"/>
                <a:cs typeface="Times New Roman" pitchFamily="18" charset="0"/>
              </a:rPr>
              <a:t>Continued development</a:t>
            </a:r>
          </a:p>
          <a:p>
            <a:pPr algn="l">
              <a:buFont typeface="Arial" pitchFamily="34" charset="0"/>
              <a:buChar char="•"/>
            </a:pPr>
            <a:r>
              <a:rPr lang="en-US" sz="1700" dirty="0" smtClean="0">
                <a:solidFill>
                  <a:schemeClr val="tx1"/>
                </a:solidFill>
                <a:latin typeface="Times New Roman" pitchFamily="18" charset="0"/>
                <a:cs typeface="Times New Roman" pitchFamily="18" charset="0"/>
              </a:rPr>
              <a:t>Determination to improve student achievement</a:t>
            </a:r>
            <a:endParaRPr lang="en-US" dirty="0" smtClean="0"/>
          </a:p>
          <a:p>
            <a:pPr algn="l">
              <a:buFont typeface="Arial" pitchFamily="34" charset="0"/>
              <a:buChar char="•"/>
            </a:pPr>
            <a:endParaRPr lang="en-US" dirty="0"/>
          </a:p>
        </p:txBody>
      </p:sp>
    </p:spTree>
  </p:cSld>
  <p:clrMapOvr>
    <a:masterClrMapping/>
  </p:clrMapOvr>
  <p:transition>
    <p:push di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332657"/>
            <a:ext cx="8056563" cy="1152128"/>
          </a:xfrm>
        </p:spPr>
        <p:txBody>
          <a:bodyPr/>
          <a:lstStyle/>
          <a:p>
            <a:r>
              <a:rPr lang="en-US" dirty="0" smtClean="0">
                <a:solidFill>
                  <a:srgbClr val="2C7C9F"/>
                </a:solidFill>
              </a:rPr>
              <a:t>Moving Forward</a:t>
            </a:r>
            <a:endParaRPr lang="en-US" dirty="0"/>
          </a:p>
        </p:txBody>
      </p:sp>
      <p:sp>
        <p:nvSpPr>
          <p:cNvPr id="3" name="Text Placeholder 2"/>
          <p:cNvSpPr>
            <a:spLocks noGrp="1"/>
          </p:cNvSpPr>
          <p:nvPr>
            <p:ph type="body" idx="1"/>
          </p:nvPr>
        </p:nvSpPr>
        <p:spPr>
          <a:xfrm>
            <a:off x="549275" y="1916832"/>
            <a:ext cx="8056563" cy="4392488"/>
          </a:xfrm>
        </p:spPr>
        <p:txBody>
          <a:bodyPr>
            <a:normAutofit/>
          </a:bodyPr>
          <a:lstStyle/>
          <a:p>
            <a:pPr algn="l">
              <a:buFont typeface="Arial" pitchFamily="34" charset="0"/>
              <a:buChar char="•"/>
            </a:pPr>
            <a:r>
              <a:rPr lang="en-US" sz="1600" dirty="0" smtClean="0">
                <a:solidFill>
                  <a:schemeClr val="tx1"/>
                </a:solidFill>
                <a:latin typeface="Times New Roman" pitchFamily="18" charset="0"/>
                <a:ea typeface="Malgun Gothic"/>
                <a:cs typeface="Times New Roman" pitchFamily="18" charset="0"/>
              </a:rPr>
              <a:t>What questions/comments/concerns are there?</a:t>
            </a:r>
          </a:p>
          <a:p>
            <a:pPr algn="l">
              <a:buFont typeface="Arial" pitchFamily="34" charset="0"/>
              <a:buChar char="•"/>
            </a:pPr>
            <a:r>
              <a:rPr lang="en-US" sz="1600" dirty="0" smtClean="0">
                <a:solidFill>
                  <a:schemeClr val="tx1"/>
                </a:solidFill>
                <a:latin typeface="Times New Roman" pitchFamily="18" charset="0"/>
                <a:ea typeface="Malgun Gothic"/>
                <a:cs typeface="Times New Roman" pitchFamily="18" charset="0"/>
              </a:rPr>
              <a:t>How do you feel you can best apply what was learned? </a:t>
            </a:r>
          </a:p>
          <a:p>
            <a:pPr algn="l">
              <a:buFont typeface="Arial" pitchFamily="34" charset="0"/>
              <a:buChar char="•"/>
            </a:pPr>
            <a:r>
              <a:rPr lang="en-US" sz="1600" dirty="0" smtClean="0">
                <a:solidFill>
                  <a:schemeClr val="tx1"/>
                </a:solidFill>
                <a:latin typeface="Times New Roman" pitchFamily="18" charset="0"/>
                <a:ea typeface="Malgun Gothic"/>
                <a:cs typeface="Times New Roman" pitchFamily="18" charset="0"/>
              </a:rPr>
              <a:t>Do you have any other ideas that could increase student </a:t>
            </a:r>
            <a:r>
              <a:rPr lang="en-US" sz="1600" dirty="0" err="1" smtClean="0">
                <a:solidFill>
                  <a:schemeClr val="tx1"/>
                </a:solidFill>
                <a:latin typeface="Times New Roman" pitchFamily="18" charset="0"/>
                <a:ea typeface="Malgun Gothic"/>
                <a:cs typeface="Times New Roman" pitchFamily="18" charset="0"/>
              </a:rPr>
              <a:t>acheivement</a:t>
            </a:r>
            <a:r>
              <a:rPr lang="en-US" sz="1600" dirty="0" smtClean="0">
                <a:solidFill>
                  <a:schemeClr val="tx1"/>
                </a:solidFill>
                <a:latin typeface="Times New Roman" pitchFamily="18" charset="0"/>
                <a:ea typeface="Malgun Gothic"/>
                <a:cs typeface="Times New Roman" pitchFamily="18" charset="0"/>
              </a:rPr>
              <a:t>?</a:t>
            </a:r>
          </a:p>
          <a:p>
            <a:pPr algn="l">
              <a:buFont typeface="Arial" pitchFamily="34" charset="0"/>
              <a:buChar char="•"/>
            </a:pPr>
            <a:r>
              <a:rPr lang="en-US" sz="1600" dirty="0" smtClean="0">
                <a:solidFill>
                  <a:schemeClr val="tx1"/>
                </a:solidFill>
                <a:latin typeface="Times New Roman" pitchFamily="18" charset="0"/>
                <a:ea typeface="Malgun Gothic"/>
                <a:cs typeface="Times New Roman" pitchFamily="18" charset="0"/>
              </a:rPr>
              <a:t>What ideas do you have for increasing communication?</a:t>
            </a:r>
          </a:p>
          <a:p>
            <a:pPr algn="l">
              <a:buFont typeface="Arial" pitchFamily="34" charset="0"/>
              <a:buChar char="•"/>
            </a:pPr>
            <a:r>
              <a:rPr lang="en-US" sz="1600" dirty="0" smtClean="0">
                <a:solidFill>
                  <a:schemeClr val="tx1"/>
                </a:solidFill>
                <a:latin typeface="Times New Roman" pitchFamily="18" charset="0"/>
                <a:ea typeface="Malgun Gothic"/>
                <a:cs typeface="Times New Roman" pitchFamily="18" charset="0"/>
              </a:rPr>
              <a:t>What would you like to discuss in the next professional development session?</a:t>
            </a:r>
          </a:p>
          <a:p>
            <a:pPr algn="l">
              <a:buFont typeface="Arial" pitchFamily="34" charset="0"/>
              <a:buChar char="•"/>
            </a:pPr>
            <a:r>
              <a:rPr lang="en-US" sz="1600" dirty="0" smtClean="0">
                <a:solidFill>
                  <a:schemeClr val="tx1"/>
                </a:solidFill>
                <a:latin typeface="Times New Roman" pitchFamily="18" charset="0"/>
                <a:ea typeface="Malgun Gothic"/>
                <a:cs typeface="Times New Roman" pitchFamily="18" charset="0"/>
              </a:rPr>
              <a:t>Do you have feedback you’d like to share about the professional development session?</a:t>
            </a:r>
          </a:p>
          <a:p>
            <a:pPr algn="l">
              <a:buFont typeface="Arial" pitchFamily="34" charset="0"/>
              <a:buChar char="•"/>
            </a:pPr>
            <a:endParaRPr lang="en-US" sz="1600" dirty="0" smtClean="0">
              <a:latin typeface="Times New Roman"/>
              <a:ea typeface="Malgun Gothic"/>
              <a:cs typeface="Times New Roman"/>
            </a:endParaRPr>
          </a:p>
          <a:p>
            <a:pPr algn="l">
              <a:buFont typeface="Arial" pitchFamily="34" charset="0"/>
              <a:buChar char="•"/>
            </a:pPr>
            <a:r>
              <a:rPr lang="en-US" sz="1600" dirty="0" smtClean="0">
                <a:latin typeface="Times New Roman"/>
                <a:ea typeface="Malgun Gothic"/>
                <a:cs typeface="Times New Roman"/>
              </a:rPr>
              <a:t>  </a:t>
            </a:r>
            <a:endParaRPr lang="en-US" sz="1600" dirty="0" smtClean="0">
              <a:latin typeface="Calibri"/>
              <a:ea typeface="Malgun Gothic"/>
              <a:cs typeface="Times New Roman"/>
            </a:endParaRPr>
          </a:p>
          <a:p>
            <a:pPr algn="l">
              <a:buFont typeface="Arial" pitchFamily="34" charset="0"/>
              <a:buChar char="•"/>
            </a:pPr>
            <a:endParaRPr lang="en-US" sz="1600" dirty="0" smtClean="0">
              <a:solidFill>
                <a:schemeClr val="tx1"/>
              </a:solidFill>
              <a:latin typeface="Times New Roman" pitchFamily="18" charset="0"/>
              <a:ea typeface="Malgun Gothic"/>
              <a:cs typeface="Times New Roman" pitchFamily="18" charset="0"/>
            </a:endParaRPr>
          </a:p>
          <a:p>
            <a:pPr algn="l">
              <a:buFont typeface="Arial" pitchFamily="34" charset="0"/>
              <a:buChar char="•"/>
            </a:pPr>
            <a:endParaRPr lang="en-US" dirty="0" smtClean="0">
              <a:latin typeface="Times New Roman"/>
              <a:ea typeface="Malgun Gothic"/>
              <a:cs typeface="Times New Roman"/>
            </a:endParaRPr>
          </a:p>
          <a:p>
            <a:pPr algn="l">
              <a:buFont typeface="Arial" pitchFamily="34" charset="0"/>
              <a:buChar char="•"/>
            </a:pPr>
            <a:endParaRPr lang="en-US" dirty="0" smtClean="0">
              <a:latin typeface="Calibri"/>
              <a:ea typeface="Malgun Gothic"/>
              <a:cs typeface="Times New Roman"/>
            </a:endParaRPr>
          </a:p>
          <a:p>
            <a:pPr algn="l">
              <a:buFont typeface="Arial" pitchFamily="34" charset="0"/>
              <a:buChar char="•"/>
            </a:pPr>
            <a:endParaRPr lang="en-US" dirty="0" smtClean="0">
              <a:latin typeface="Times New Roman" pitchFamily="18" charset="0"/>
              <a:ea typeface="Malgun Gothic"/>
              <a:cs typeface="Times New Roman" pitchFamily="18" charset="0"/>
            </a:endParaRPr>
          </a:p>
          <a:p>
            <a:pPr algn="l">
              <a:buFont typeface="Arial" pitchFamily="34" charset="0"/>
              <a:buChar char="•"/>
            </a:pPr>
            <a:endParaRPr lang="en-US" dirty="0" smtClean="0">
              <a:latin typeface="Times New Roman" pitchFamily="18" charset="0"/>
              <a:ea typeface="Malgun Gothic"/>
              <a:cs typeface="Times New Roman" pitchFamily="18" charset="0"/>
            </a:endParaRPr>
          </a:p>
          <a:p>
            <a:pPr algn="l">
              <a:buFont typeface="Arial" pitchFamily="34" charset="0"/>
              <a:buChar char="•"/>
            </a:pPr>
            <a:endParaRPr lang="en-US" dirty="0" smtClean="0">
              <a:latin typeface="Times New Roman" pitchFamily="18" charset="0"/>
              <a:ea typeface="Malgun Gothic"/>
              <a:cs typeface="Times New Roman" pitchFamily="18" charset="0"/>
            </a:endParaRPr>
          </a:p>
          <a:p>
            <a:pPr algn="l">
              <a:buFont typeface="Arial" pitchFamily="34" charset="0"/>
              <a:buChar char="•"/>
            </a:pPr>
            <a:endParaRPr lang="en-US" dirty="0" smtClean="0">
              <a:latin typeface="Times New Roman" pitchFamily="18" charset="0"/>
              <a:ea typeface="Malgun Gothic"/>
              <a:cs typeface="Times New Roman" pitchFamily="18" charset="0"/>
            </a:endParaRPr>
          </a:p>
          <a:p>
            <a:pPr algn="l">
              <a:buFont typeface="Arial" pitchFamily="34" charset="0"/>
              <a:buChar char="•"/>
            </a:pPr>
            <a:endParaRPr lang="en-US" dirty="0" smtClean="0">
              <a:latin typeface="Times New Roman" pitchFamily="18" charset="0"/>
              <a:ea typeface="Malgun Gothic"/>
              <a:cs typeface="Times New Roman" pitchFamily="18" charset="0"/>
            </a:endParaRPr>
          </a:p>
          <a:p>
            <a:pPr algn="l">
              <a:buFont typeface="Arial" pitchFamily="34" charset="0"/>
              <a:buChar char="•"/>
            </a:pPr>
            <a:endParaRPr lang="en-US" dirty="0" smtClean="0">
              <a:solidFill>
                <a:schemeClr val="tx1"/>
              </a:solidFill>
              <a:latin typeface="Times New Roman" pitchFamily="18" charset="0"/>
              <a:ea typeface="Malgun Gothic"/>
              <a:cs typeface="Times New Roman" pitchFamily="18" charset="0"/>
            </a:endParaRPr>
          </a:p>
          <a:p>
            <a:pPr algn="l">
              <a:buFont typeface="Arial" pitchFamily="34" charset="0"/>
              <a:buChar char="•"/>
            </a:pPr>
            <a:endParaRPr lang="en-US" dirty="0" smtClean="0">
              <a:solidFill>
                <a:schemeClr val="tx1"/>
              </a:solidFill>
              <a:latin typeface="Times New Roman" pitchFamily="18" charset="0"/>
              <a:ea typeface="Malgun Gothic"/>
              <a:cs typeface="Times New Roman" pitchFamily="18" charset="0"/>
            </a:endParaRPr>
          </a:p>
          <a:p>
            <a:pPr algn="l">
              <a:buFont typeface="Arial" pitchFamily="34" charset="0"/>
              <a:buChar char="•"/>
            </a:pPr>
            <a:endParaRPr lang="en-US" dirty="0" smtClean="0">
              <a:latin typeface="Times New Roman" pitchFamily="18" charset="0"/>
              <a:ea typeface="Malgun Gothic"/>
              <a:cs typeface="Times New Roman" pitchFamily="18" charset="0"/>
            </a:endParaRPr>
          </a:p>
          <a:p>
            <a:pPr algn="l">
              <a:buFont typeface="Arial" pitchFamily="34" charset="0"/>
              <a:buChar char="•"/>
            </a:pPr>
            <a:endParaRPr lang="en-US" dirty="0"/>
          </a:p>
        </p:txBody>
      </p:sp>
    </p:spTree>
  </p:cSld>
  <p:clrMapOvr>
    <a:masterClrMapping/>
  </p:clrMapOvr>
  <p:transition>
    <p:push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49275" y="533401"/>
            <a:ext cx="8056563" cy="1143000"/>
          </a:xfrm>
        </p:spPr>
        <p:txBody>
          <a:bodyPr/>
          <a:lstStyle/>
          <a:p>
            <a:r>
              <a:rPr lang="en-US" dirty="0" smtClean="0"/>
              <a:t>Summary Of Research </a:t>
            </a:r>
            <a:endParaRPr lang="en-US" dirty="0"/>
          </a:p>
        </p:txBody>
      </p:sp>
      <p:sp>
        <p:nvSpPr>
          <p:cNvPr id="9" name="Text Placeholder 8"/>
          <p:cNvSpPr>
            <a:spLocks noGrp="1"/>
          </p:cNvSpPr>
          <p:nvPr>
            <p:ph type="body" idx="1"/>
          </p:nvPr>
        </p:nvSpPr>
        <p:spPr>
          <a:xfrm>
            <a:off x="549275" y="1988840"/>
            <a:ext cx="8056563" cy="3247353"/>
          </a:xfrm>
        </p:spPr>
        <p:txBody>
          <a:bodyPr>
            <a:normAutofit/>
          </a:bodyPr>
          <a:lstStyle/>
          <a:p>
            <a:pPr algn="l">
              <a:buFont typeface="Arial"/>
              <a:buChar char="•"/>
            </a:pPr>
            <a:r>
              <a:rPr lang="en-US" sz="1600" dirty="0" smtClean="0">
                <a:solidFill>
                  <a:schemeClr val="tx1"/>
                </a:solidFill>
                <a:latin typeface="Times New Roman"/>
                <a:ea typeface="Malgun Gothic"/>
              </a:rPr>
              <a:t>Research indicates that the best course of action for improving the partnership between teachers and administrators and resolving issues includes providing teachers with professional development opportunities and additional training on best practices. Increased communication between teachers and administration on developing a vision or identity is also necessary. </a:t>
            </a:r>
            <a:endParaRPr lang="en-US" sz="1600" dirty="0" smtClean="0">
              <a:solidFill>
                <a:schemeClr val="tx1"/>
              </a:solidFill>
              <a:latin typeface="Times New Roman"/>
              <a:ea typeface="Calibri"/>
              <a:cs typeface="Times New Roman"/>
            </a:endParaRPr>
          </a:p>
          <a:p>
            <a:pPr algn="l">
              <a:buFont typeface="Arial"/>
              <a:buChar char="•"/>
            </a:pPr>
            <a:r>
              <a:rPr lang="en-US" sz="1600" dirty="0" smtClean="0">
                <a:solidFill>
                  <a:schemeClr val="tx1"/>
                </a:solidFill>
                <a:latin typeface="Times New Roman" pitchFamily="18" charset="0"/>
                <a:cs typeface="Times New Roman" pitchFamily="18" charset="0"/>
              </a:rPr>
              <a:t>Suggestions based on research include professional development sessions and training as these would be beneficial activities for teachers. Additional training and professional development opportunities would lead to an improvement in student achievement, which is the ultimate goal of the envisioned partnership.</a:t>
            </a:r>
          </a:p>
          <a:p>
            <a:pPr algn="l">
              <a:buFont typeface="Arial"/>
              <a:buChar char="•"/>
            </a:pPr>
            <a:endParaRPr lang="en-US" dirty="0">
              <a:solidFill>
                <a:schemeClr val="tx1"/>
              </a:solidFill>
              <a:latin typeface="Times New Roman"/>
            </a:endParaRPr>
          </a:p>
        </p:txBody>
      </p:sp>
    </p:spTree>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52600" y="152400"/>
            <a:ext cx="5562600" cy="7315200"/>
          </a:xfrm>
        </p:spPr>
        <p:txBody>
          <a:bodyPr>
            <a:normAutofit fontScale="92500"/>
          </a:bodyPr>
          <a:lstStyle/>
          <a:p>
            <a:pPr marL="457200" indent="-457200">
              <a:lnSpc>
                <a:spcPct val="200000"/>
              </a:lnSpc>
              <a:spcAft>
                <a:spcPts val="0"/>
              </a:spcAft>
            </a:pPr>
            <a:r>
              <a:rPr lang="en-US" sz="2000" dirty="0" smtClean="0">
                <a:solidFill>
                  <a:schemeClr val="tx1"/>
                </a:solidFill>
                <a:latin typeface="Times New Roman"/>
                <a:ea typeface="Calibri"/>
                <a:cs typeface="Times New Roman"/>
              </a:rPr>
              <a:t>References</a:t>
            </a:r>
          </a:p>
          <a:p>
            <a:pPr marL="457200" indent="-457200" algn="l">
              <a:lnSpc>
                <a:spcPct val="200000"/>
              </a:lnSpc>
              <a:spcAft>
                <a:spcPts val="0"/>
              </a:spcAft>
            </a:pPr>
            <a:r>
              <a:rPr lang="en-US" sz="1297" dirty="0" smtClean="0">
                <a:solidFill>
                  <a:schemeClr val="tx1"/>
                </a:solidFill>
                <a:latin typeface="Times New Roman"/>
                <a:ea typeface="Calibri"/>
                <a:cs typeface="Times New Roman"/>
              </a:rPr>
              <a:t>Bromley, K. (2007). Nine things every teacher should know about words and vocabulary instruction. </a:t>
            </a:r>
            <a:r>
              <a:rPr lang="en-US" sz="1297" i="1" dirty="0" smtClean="0">
                <a:solidFill>
                  <a:schemeClr val="tx1"/>
                </a:solidFill>
                <a:latin typeface="Times New Roman"/>
                <a:ea typeface="Calibri"/>
                <a:cs typeface="Times New Roman"/>
              </a:rPr>
              <a:t>Journal of Adolescent &amp; Adult Literacy, 50</a:t>
            </a:r>
            <a:r>
              <a:rPr lang="en-US" sz="1297" dirty="0" smtClean="0">
                <a:solidFill>
                  <a:schemeClr val="tx1"/>
                </a:solidFill>
                <a:latin typeface="Times New Roman"/>
                <a:ea typeface="Calibri"/>
                <a:cs typeface="Times New Roman"/>
              </a:rPr>
              <a:t>(7), 528-536 </a:t>
            </a:r>
          </a:p>
          <a:p>
            <a:pPr marL="457200" indent="-457200" algn="l">
              <a:lnSpc>
                <a:spcPct val="200000"/>
              </a:lnSpc>
              <a:spcAft>
                <a:spcPts val="1000"/>
              </a:spcAft>
            </a:pPr>
            <a:r>
              <a:rPr lang="en-US" sz="1297" dirty="0" smtClean="0">
                <a:solidFill>
                  <a:schemeClr val="tx1"/>
                </a:solidFill>
                <a:latin typeface="Times New Roman"/>
                <a:ea typeface="Calibri"/>
                <a:cs typeface="Times New Roman"/>
              </a:rPr>
              <a:t>Fisher, D., Frey, N., &amp; Williams, D. (2002). Seven literacy strategies that work. </a:t>
            </a:r>
            <a:r>
              <a:rPr lang="en-US" sz="1297" i="1" dirty="0" smtClean="0">
                <a:solidFill>
                  <a:schemeClr val="tx1"/>
                </a:solidFill>
                <a:latin typeface="Times New Roman"/>
                <a:ea typeface="Calibri"/>
                <a:cs typeface="Times New Roman"/>
              </a:rPr>
              <a:t>Educational Leadership</a:t>
            </a:r>
            <a:r>
              <a:rPr lang="en-US" sz="1297" dirty="0" smtClean="0">
                <a:solidFill>
                  <a:schemeClr val="tx1"/>
                </a:solidFill>
                <a:latin typeface="Times New Roman"/>
                <a:ea typeface="Calibri"/>
                <a:cs typeface="Times New Roman"/>
              </a:rPr>
              <a:t>, (3),</a:t>
            </a:r>
          </a:p>
          <a:p>
            <a:pPr marL="457200" indent="-457200" algn="l">
              <a:lnSpc>
                <a:spcPct val="200000"/>
              </a:lnSpc>
              <a:spcAft>
                <a:spcPts val="1000"/>
              </a:spcAft>
            </a:pPr>
            <a:r>
              <a:rPr lang="en-US" sz="1400" dirty="0" smtClean="0">
                <a:solidFill>
                  <a:schemeClr val="tx1"/>
                </a:solidFill>
                <a:latin typeface="Times New Roman"/>
                <a:ea typeface="Cambria"/>
                <a:cs typeface="Times New Roman"/>
              </a:rPr>
              <a:t>Kennedy, E. (2010), Improving literacy achievement in a high-poverty school: Empowering classroom teachers through professional development. </a:t>
            </a:r>
            <a:r>
              <a:rPr lang="en-US" sz="1400" i="1" dirty="0" smtClean="0">
                <a:solidFill>
                  <a:schemeClr val="tx1"/>
                </a:solidFill>
                <a:latin typeface="Times New Roman"/>
                <a:ea typeface="Cambria"/>
                <a:cs typeface="Times New Roman"/>
              </a:rPr>
              <a:t>Reading Research Quarterly</a:t>
            </a:r>
            <a:r>
              <a:rPr lang="en-US" sz="1400" dirty="0" smtClean="0">
                <a:solidFill>
                  <a:schemeClr val="tx1"/>
                </a:solidFill>
                <a:latin typeface="Times New Roman"/>
                <a:ea typeface="Cambria"/>
                <a:cs typeface="Times New Roman"/>
              </a:rPr>
              <a:t>, 45: 384–387. </a:t>
            </a:r>
            <a:r>
              <a:rPr lang="en-US" sz="1400" dirty="0" err="1" smtClean="0">
                <a:solidFill>
                  <a:schemeClr val="tx1"/>
                </a:solidFill>
                <a:latin typeface="Times New Roman"/>
                <a:ea typeface="Cambria"/>
                <a:cs typeface="Times New Roman"/>
              </a:rPr>
              <a:t>doi</a:t>
            </a:r>
            <a:r>
              <a:rPr lang="en-US" sz="1400" dirty="0" smtClean="0">
                <a:solidFill>
                  <a:schemeClr val="tx1"/>
                </a:solidFill>
                <a:latin typeface="Times New Roman"/>
                <a:ea typeface="Cambria"/>
                <a:cs typeface="Times New Roman"/>
              </a:rPr>
              <a:t>: 10.1598/RRQ.45.4.1</a:t>
            </a:r>
            <a:endParaRPr lang="en-US" sz="1400" dirty="0" smtClean="0">
              <a:solidFill>
                <a:schemeClr val="tx1"/>
              </a:solidFill>
              <a:latin typeface="Times New Roman"/>
              <a:ea typeface="Calibri"/>
              <a:cs typeface="Times New Roman"/>
            </a:endParaRPr>
          </a:p>
          <a:p>
            <a:pPr marL="457200" indent="-457200" algn="l">
              <a:lnSpc>
                <a:spcPct val="200000"/>
              </a:lnSpc>
              <a:spcAft>
                <a:spcPts val="1000"/>
              </a:spcAft>
            </a:pPr>
            <a:endParaRPr lang="en-US" sz="1297" dirty="0" smtClean="0">
              <a:solidFill>
                <a:schemeClr val="tx1"/>
              </a:solidFill>
              <a:latin typeface="Times New Roman"/>
              <a:ea typeface="Calibri"/>
              <a:cs typeface="Times New Roman"/>
            </a:endParaRPr>
          </a:p>
          <a:p>
            <a:pPr marL="457200" indent="-457200" algn="l">
              <a:lnSpc>
                <a:spcPct val="200000"/>
              </a:lnSpc>
              <a:spcAft>
                <a:spcPts val="1000"/>
              </a:spcAft>
            </a:pPr>
            <a:endParaRPr lang="en-US" sz="1200" dirty="0" smtClean="0">
              <a:solidFill>
                <a:schemeClr val="tx1"/>
              </a:solidFill>
              <a:latin typeface="Times New Roman"/>
              <a:ea typeface="Calibri"/>
              <a:cs typeface="Times New Roman"/>
            </a:endParaRPr>
          </a:p>
          <a:p>
            <a:pPr marL="457200" indent="-457200" algn="l">
              <a:lnSpc>
                <a:spcPct val="200000"/>
              </a:lnSpc>
              <a:spcAft>
                <a:spcPts val="1000"/>
              </a:spcAft>
            </a:pPr>
            <a:endParaRPr lang="en-US" sz="1200" dirty="0" smtClean="0">
              <a:solidFill>
                <a:schemeClr val="tx1"/>
              </a:solidFill>
              <a:latin typeface="Times New Roman"/>
              <a:ea typeface="Calibri"/>
              <a:cs typeface="Times New Roman"/>
            </a:endParaRPr>
          </a:p>
          <a:p>
            <a:pPr marL="457200" indent="-457200" algn="l">
              <a:lnSpc>
                <a:spcPct val="200000"/>
              </a:lnSpc>
              <a:spcAft>
                <a:spcPts val="1000"/>
              </a:spcAft>
            </a:pPr>
            <a:r>
              <a:rPr lang="en-US" sz="1200" dirty="0" smtClean="0">
                <a:solidFill>
                  <a:schemeClr val="tx1"/>
                </a:solidFill>
                <a:latin typeface="Times New Roman"/>
                <a:ea typeface="Calibri"/>
                <a:cs typeface="Times New Roman"/>
              </a:rPr>
              <a:t> </a:t>
            </a:r>
          </a:p>
          <a:p>
            <a:pPr algn="l"/>
            <a:endParaRPr lang="en-US" dirty="0"/>
          </a:p>
        </p:txBody>
      </p:sp>
    </p:spTree>
  </p:cSld>
  <p:clrMapOvr>
    <a:masterClrMapping/>
  </p:clrMapOvr>
  <p:transition>
    <p:push di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447800" y="381000"/>
            <a:ext cx="5410200" cy="5867400"/>
          </a:xfrm>
        </p:spPr>
        <p:txBody>
          <a:bodyPr>
            <a:noAutofit/>
          </a:bodyPr>
          <a:lstStyle/>
          <a:p>
            <a:pPr marL="457200" indent="-457200" algn="l">
              <a:lnSpc>
                <a:spcPct val="200000"/>
              </a:lnSpc>
              <a:spcAft>
                <a:spcPts val="1000"/>
              </a:spcAft>
            </a:pPr>
            <a:r>
              <a:rPr lang="en-US" sz="1200" dirty="0" smtClean="0">
                <a:solidFill>
                  <a:schemeClr val="tx1"/>
                </a:solidFill>
                <a:latin typeface="Times New Roman"/>
                <a:ea typeface="Calibri"/>
                <a:cs typeface="Times New Roman"/>
              </a:rPr>
              <a:t>NICHD. (2000). Report of the National Reading Panel: </a:t>
            </a:r>
            <a:r>
              <a:rPr lang="en-US" sz="1200" i="1" dirty="0" smtClean="0">
                <a:solidFill>
                  <a:schemeClr val="tx1"/>
                </a:solidFill>
                <a:latin typeface="Times New Roman"/>
                <a:ea typeface="Calibri"/>
                <a:cs typeface="Times New Roman"/>
              </a:rPr>
              <a:t>Teaching children to read</a:t>
            </a:r>
            <a:r>
              <a:rPr lang="en-US" sz="1200" dirty="0" smtClean="0">
                <a:solidFill>
                  <a:schemeClr val="tx1"/>
                </a:solidFill>
                <a:latin typeface="Times New Roman"/>
                <a:ea typeface="Calibri"/>
                <a:cs typeface="Times New Roman"/>
              </a:rPr>
              <a:t>: An evidence-based assessment of the scientific research literature on reading and its implications for reading instruction: Reports of the subgroups. Washington, D.C.: National Institute of Child Health and Human Development</a:t>
            </a:r>
          </a:p>
          <a:p>
            <a:pPr marL="457200" indent="-457200" algn="l">
              <a:lnSpc>
                <a:spcPct val="200000"/>
              </a:lnSpc>
            </a:pPr>
            <a:r>
              <a:rPr lang="en-US" sz="1200" dirty="0" smtClean="0">
                <a:solidFill>
                  <a:schemeClr val="tx1"/>
                </a:solidFill>
                <a:latin typeface="Times New Roman" pitchFamily="18" charset="0"/>
                <a:cs typeface="Times New Roman" pitchFamily="18" charset="0"/>
              </a:rPr>
              <a:t>Owen, J., </a:t>
            </a:r>
            <a:r>
              <a:rPr lang="en-US" sz="1200" dirty="0" err="1" smtClean="0">
                <a:solidFill>
                  <a:schemeClr val="tx1"/>
                </a:solidFill>
                <a:latin typeface="Times New Roman" pitchFamily="18" charset="0"/>
                <a:cs typeface="Times New Roman" pitchFamily="18" charset="0"/>
              </a:rPr>
              <a:t>Rosch</a:t>
            </a:r>
            <a:r>
              <a:rPr lang="en-US" sz="1200" dirty="0" smtClean="0">
                <a:solidFill>
                  <a:schemeClr val="tx1"/>
                </a:solidFill>
                <a:latin typeface="Times New Roman" pitchFamily="18" charset="0"/>
                <a:cs typeface="Times New Roman" pitchFamily="18" charset="0"/>
              </a:rPr>
              <a:t>, J., </a:t>
            </a:r>
            <a:r>
              <a:rPr lang="en-US" sz="1200" dirty="0" err="1" smtClean="0">
                <a:solidFill>
                  <a:schemeClr val="tx1"/>
                </a:solidFill>
                <a:latin typeface="Times New Roman" pitchFamily="18" charset="0"/>
                <a:cs typeface="Times New Roman" pitchFamily="18" charset="0"/>
              </a:rPr>
              <a:t>Muschkin</a:t>
            </a:r>
            <a:r>
              <a:rPr lang="en-US" sz="1200" dirty="0" smtClean="0">
                <a:solidFill>
                  <a:schemeClr val="tx1"/>
                </a:solidFill>
                <a:latin typeface="Times New Roman" pitchFamily="18" charset="0"/>
                <a:cs typeface="Times New Roman" pitchFamily="18" charset="0"/>
              </a:rPr>
              <a:t>, C., Alexander, J., </a:t>
            </a:r>
            <a:r>
              <a:rPr lang="en-US" sz="1200" dirty="0" err="1" smtClean="0">
                <a:solidFill>
                  <a:schemeClr val="tx1"/>
                </a:solidFill>
                <a:latin typeface="Times New Roman" pitchFamily="18" charset="0"/>
                <a:cs typeface="Times New Roman" pitchFamily="18" charset="0"/>
              </a:rPr>
              <a:t>Wyant</a:t>
            </a:r>
            <a:r>
              <a:rPr lang="en-US" sz="1200" dirty="0" smtClean="0">
                <a:solidFill>
                  <a:schemeClr val="tx1"/>
                </a:solidFill>
                <a:latin typeface="Times New Roman" pitchFamily="18" charset="0"/>
                <a:cs typeface="Times New Roman" pitchFamily="18" charset="0"/>
              </a:rPr>
              <a:t>, C., &amp; Duke University, C. (2008). Dropout Prevention: Strategies for Improving High School Graduation Rates. </a:t>
            </a:r>
            <a:r>
              <a:rPr lang="en-US" sz="1200" i="1" dirty="0" smtClean="0">
                <a:solidFill>
                  <a:schemeClr val="tx1"/>
                </a:solidFill>
                <a:latin typeface="Times New Roman" pitchFamily="18" charset="0"/>
                <a:cs typeface="Times New Roman" pitchFamily="18" charset="0"/>
              </a:rPr>
              <a:t>Center For Child And Family Policy, Duke University</a:t>
            </a:r>
            <a:r>
              <a:rPr lang="en-US" sz="1200" dirty="0" smtClean="0">
                <a:solidFill>
                  <a:schemeClr val="tx1"/>
                </a:solidFill>
                <a:latin typeface="Times New Roman" pitchFamily="18" charset="0"/>
                <a:cs typeface="Times New Roman" pitchFamily="18" charset="0"/>
              </a:rPr>
              <a:t>,</a:t>
            </a:r>
          </a:p>
          <a:p>
            <a:pPr indent="-457200" algn="l"/>
            <a:r>
              <a:rPr lang="en-US" sz="1200" dirty="0" smtClean="0">
                <a:solidFill>
                  <a:schemeClr val="tx1"/>
                </a:solidFill>
                <a:latin typeface="Times New Roman" pitchFamily="18" charset="0"/>
                <a:cs typeface="Times New Roman" pitchFamily="18" charset="0"/>
              </a:rPr>
              <a:t> </a:t>
            </a:r>
          </a:p>
          <a:p>
            <a:pPr marL="457200" indent="-457200" algn="l">
              <a:lnSpc>
                <a:spcPct val="200000"/>
              </a:lnSpc>
            </a:pPr>
            <a:r>
              <a:rPr lang="en-US" sz="1200" dirty="0" smtClean="0">
                <a:solidFill>
                  <a:schemeClr val="tx1"/>
                </a:solidFill>
                <a:latin typeface="Times New Roman" pitchFamily="18" charset="0"/>
                <a:cs typeface="Times New Roman" pitchFamily="18" charset="0"/>
              </a:rPr>
              <a:t>Reid, K. (2012). The strategic management of truancy and school absenteeism: finding solutions from a national perspective. </a:t>
            </a:r>
            <a:r>
              <a:rPr lang="en-US" sz="1200" i="1" dirty="0" smtClean="0">
                <a:solidFill>
                  <a:schemeClr val="tx1"/>
                </a:solidFill>
                <a:latin typeface="Times New Roman" pitchFamily="18" charset="0"/>
                <a:cs typeface="Times New Roman" pitchFamily="18" charset="0"/>
              </a:rPr>
              <a:t>Educational Review</a:t>
            </a:r>
            <a:r>
              <a:rPr lang="en-US" sz="1200" dirty="0" smtClean="0">
                <a:solidFill>
                  <a:schemeClr val="tx1"/>
                </a:solidFill>
                <a:latin typeface="Times New Roman" pitchFamily="18" charset="0"/>
                <a:cs typeface="Times New Roman" pitchFamily="18" charset="0"/>
              </a:rPr>
              <a:t>, </a:t>
            </a:r>
            <a:r>
              <a:rPr lang="en-US" sz="1200" i="1" dirty="0" smtClean="0">
                <a:solidFill>
                  <a:schemeClr val="tx1"/>
                </a:solidFill>
                <a:latin typeface="Times New Roman" pitchFamily="18" charset="0"/>
                <a:cs typeface="Times New Roman" pitchFamily="18" charset="0"/>
              </a:rPr>
              <a:t>64</a:t>
            </a:r>
            <a:r>
              <a:rPr lang="en-US" sz="1200" dirty="0" smtClean="0">
                <a:solidFill>
                  <a:schemeClr val="tx1"/>
                </a:solidFill>
                <a:latin typeface="Times New Roman" pitchFamily="18" charset="0"/>
                <a:cs typeface="Times New Roman" pitchFamily="18" charset="0"/>
              </a:rPr>
              <a:t>(2), 211-222. doi:10.1080/00131911.2011.598918</a:t>
            </a:r>
          </a:p>
          <a:p>
            <a:pPr marL="457200" indent="-457200" algn="l">
              <a:lnSpc>
                <a:spcPct val="200000"/>
              </a:lnSpc>
              <a:spcAft>
                <a:spcPts val="1000"/>
              </a:spcAft>
            </a:pPr>
            <a:endParaRPr lang="en-US" sz="1200" dirty="0" smtClean="0">
              <a:solidFill>
                <a:schemeClr val="tx1"/>
              </a:solidFill>
              <a:latin typeface="Times New Roman"/>
              <a:ea typeface="Calibri"/>
              <a:cs typeface="Times New Roman"/>
            </a:endParaRPr>
          </a:p>
          <a:p>
            <a:pPr marL="457200" indent="-457200" algn="l">
              <a:lnSpc>
                <a:spcPct val="200000"/>
              </a:lnSpc>
              <a:spcAft>
                <a:spcPts val="1000"/>
              </a:spcAft>
            </a:pPr>
            <a:endParaRPr lang="en-US" sz="1200" dirty="0" smtClean="0">
              <a:solidFill>
                <a:schemeClr val="tx1"/>
              </a:solidFill>
              <a:latin typeface="Times New Roman"/>
              <a:ea typeface="Calibri"/>
              <a:cs typeface="Times New Roman"/>
            </a:endParaRPr>
          </a:p>
        </p:txBody>
      </p:sp>
    </p:spTree>
  </p:cSld>
  <p:clrMapOvr>
    <a:masterClrMapping/>
  </p:clrMapOvr>
  <p:transition>
    <p:push dir="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447800" y="381000"/>
            <a:ext cx="5410200" cy="5867400"/>
          </a:xfrm>
        </p:spPr>
        <p:txBody>
          <a:bodyPr>
            <a:noAutofit/>
          </a:bodyPr>
          <a:lstStyle/>
          <a:p>
            <a:pPr marL="457200" indent="-457200" algn="l">
              <a:lnSpc>
                <a:spcPct val="200000"/>
              </a:lnSpc>
            </a:pPr>
            <a:r>
              <a:rPr lang="en-US" sz="1200" dirty="0" smtClean="0">
                <a:solidFill>
                  <a:schemeClr val="tx1"/>
                </a:solidFill>
                <a:latin typeface="Times New Roman"/>
                <a:ea typeface="Calibri"/>
                <a:cs typeface="Times New Roman"/>
              </a:rPr>
              <a:t>Sheppard, B., &amp; Brown, J. (2009). Developing and implementing a shared vision of teaching and learning at the district level. </a:t>
            </a:r>
            <a:r>
              <a:rPr lang="en-US" sz="1200" i="1" dirty="0" smtClean="0">
                <a:solidFill>
                  <a:schemeClr val="tx1"/>
                </a:solidFill>
                <a:latin typeface="Times New Roman"/>
                <a:ea typeface="Calibri"/>
                <a:cs typeface="Times New Roman"/>
              </a:rPr>
              <a:t>International Studies In Educational Administration </a:t>
            </a:r>
            <a:endParaRPr lang="en-US" sz="1200" dirty="0" smtClean="0">
              <a:solidFill>
                <a:schemeClr val="tx1"/>
              </a:solidFill>
              <a:latin typeface="Times New Roman" pitchFamily="18" charset="0"/>
              <a:cs typeface="Times New Roman" pitchFamily="18" charset="0"/>
            </a:endParaRPr>
          </a:p>
          <a:p>
            <a:pPr marL="457200" indent="-457200" algn="l">
              <a:lnSpc>
                <a:spcPct val="200000"/>
              </a:lnSpc>
            </a:pPr>
            <a:r>
              <a:rPr lang="en-US" sz="1200" dirty="0" err="1" smtClean="0">
                <a:solidFill>
                  <a:schemeClr val="tx1"/>
                </a:solidFill>
                <a:latin typeface="Times New Roman" pitchFamily="18" charset="0"/>
                <a:cs typeface="Times New Roman" pitchFamily="18" charset="0"/>
              </a:rPr>
              <a:t>Yager</a:t>
            </a:r>
            <a:r>
              <a:rPr lang="en-US" sz="1200" dirty="0" smtClean="0">
                <a:solidFill>
                  <a:schemeClr val="tx1"/>
                </a:solidFill>
                <a:latin typeface="Times New Roman" pitchFamily="18" charset="0"/>
                <a:cs typeface="Times New Roman" pitchFamily="18" charset="0"/>
              </a:rPr>
              <a:t>, S., Pedersen, J., </a:t>
            </a:r>
            <a:r>
              <a:rPr lang="en-US" sz="1200" dirty="0" err="1" smtClean="0">
                <a:solidFill>
                  <a:schemeClr val="tx1"/>
                </a:solidFill>
                <a:latin typeface="Times New Roman" pitchFamily="18" charset="0"/>
                <a:cs typeface="Times New Roman" pitchFamily="18" charset="0"/>
              </a:rPr>
              <a:t>Yager</a:t>
            </a:r>
            <a:r>
              <a:rPr lang="en-US" sz="1200" dirty="0" smtClean="0">
                <a:solidFill>
                  <a:schemeClr val="tx1"/>
                </a:solidFill>
                <a:latin typeface="Times New Roman" pitchFamily="18" charset="0"/>
                <a:cs typeface="Times New Roman" pitchFamily="18" charset="0"/>
              </a:rPr>
              <a:t>, R. E., &amp; </a:t>
            </a:r>
            <a:r>
              <a:rPr lang="en-US" sz="1200" dirty="0" err="1" smtClean="0">
                <a:solidFill>
                  <a:schemeClr val="tx1"/>
                </a:solidFill>
                <a:latin typeface="Times New Roman" pitchFamily="18" charset="0"/>
                <a:cs typeface="Times New Roman" pitchFamily="18" charset="0"/>
              </a:rPr>
              <a:t>Noppe</a:t>
            </a:r>
            <a:r>
              <a:rPr lang="en-US" sz="1200" dirty="0" smtClean="0">
                <a:solidFill>
                  <a:schemeClr val="tx1"/>
                </a:solidFill>
                <a:latin typeface="Times New Roman" pitchFamily="18" charset="0"/>
                <a:cs typeface="Times New Roman" pitchFamily="18" charset="0"/>
              </a:rPr>
              <a:t>, R. (2011). Impact of School Leadership on Teacher's Professional Growth: Teacher Perception of Administrative Support. </a:t>
            </a:r>
            <a:r>
              <a:rPr lang="en-US" sz="1200" i="1" dirty="0" smtClean="0">
                <a:solidFill>
                  <a:schemeClr val="tx1"/>
                </a:solidFill>
                <a:latin typeface="Times New Roman" pitchFamily="18" charset="0"/>
                <a:cs typeface="Times New Roman" pitchFamily="18" charset="0"/>
              </a:rPr>
              <a:t>National forum of applied educational research journal</a:t>
            </a:r>
            <a:r>
              <a:rPr lang="en-US" sz="1200" dirty="0" smtClean="0">
                <a:solidFill>
                  <a:schemeClr val="tx1"/>
                </a:solidFill>
                <a:latin typeface="Times New Roman" pitchFamily="18" charset="0"/>
                <a:cs typeface="Times New Roman" pitchFamily="18" charset="0"/>
              </a:rPr>
              <a:t>, </a:t>
            </a:r>
            <a:r>
              <a:rPr lang="en-US" sz="1200" i="1" dirty="0" smtClean="0">
                <a:solidFill>
                  <a:schemeClr val="tx1"/>
                </a:solidFill>
                <a:latin typeface="Times New Roman" pitchFamily="18" charset="0"/>
                <a:cs typeface="Times New Roman" pitchFamily="18" charset="0"/>
              </a:rPr>
              <a:t>25</a:t>
            </a:r>
            <a:r>
              <a:rPr lang="en-US" sz="1200" dirty="0" smtClean="0">
                <a:solidFill>
                  <a:schemeClr val="tx1"/>
                </a:solidFill>
                <a:latin typeface="Times New Roman" pitchFamily="18" charset="0"/>
                <a:cs typeface="Times New Roman" pitchFamily="18" charset="0"/>
              </a:rPr>
              <a:t>(1/2), 12.</a:t>
            </a:r>
          </a:p>
          <a:p>
            <a:pPr marL="457200" indent="-457200" algn="l">
              <a:lnSpc>
                <a:spcPct val="200000"/>
              </a:lnSpc>
              <a:spcAft>
                <a:spcPts val="1000"/>
              </a:spcAft>
            </a:pPr>
            <a:endParaRPr lang="en-US" sz="1200" dirty="0" smtClean="0">
              <a:solidFill>
                <a:schemeClr val="tx1"/>
              </a:solidFill>
              <a:latin typeface="Times New Roman"/>
              <a:ea typeface="Calibri"/>
              <a:cs typeface="Times New Roman"/>
            </a:endParaRPr>
          </a:p>
          <a:p>
            <a:pPr marL="457200" indent="-457200" algn="l">
              <a:lnSpc>
                <a:spcPct val="200000"/>
              </a:lnSpc>
              <a:spcAft>
                <a:spcPts val="1000"/>
              </a:spcAft>
            </a:pPr>
            <a:endParaRPr lang="en-US" sz="1200" dirty="0" smtClean="0">
              <a:solidFill>
                <a:schemeClr val="tx1"/>
              </a:solidFill>
              <a:latin typeface="Times New Roman"/>
              <a:ea typeface="Calibri"/>
              <a:cs typeface="Times New Roman"/>
            </a:endParaRPr>
          </a:p>
        </p:txBody>
      </p:sp>
    </p:spTree>
  </p:cSld>
  <p:clrMapOvr>
    <a:masterClrMapping/>
  </p:clrMapOvr>
  <p:transition>
    <p:push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49275" y="533401"/>
            <a:ext cx="8056563" cy="1143000"/>
          </a:xfrm>
        </p:spPr>
        <p:txBody>
          <a:bodyPr/>
          <a:lstStyle/>
          <a:p>
            <a:r>
              <a:rPr lang="en-US" dirty="0" smtClean="0"/>
              <a:t>Research </a:t>
            </a:r>
            <a:endParaRPr lang="en-US" dirty="0"/>
          </a:p>
        </p:txBody>
      </p:sp>
      <p:sp>
        <p:nvSpPr>
          <p:cNvPr id="9" name="Text Placeholder 8"/>
          <p:cNvSpPr>
            <a:spLocks noGrp="1"/>
          </p:cNvSpPr>
          <p:nvPr>
            <p:ph type="body" idx="1"/>
          </p:nvPr>
        </p:nvSpPr>
        <p:spPr>
          <a:xfrm>
            <a:off x="549275" y="1676400"/>
            <a:ext cx="8056563" cy="4992960"/>
          </a:xfrm>
        </p:spPr>
        <p:txBody>
          <a:bodyPr>
            <a:normAutofit/>
          </a:bodyPr>
          <a:lstStyle/>
          <a:p>
            <a:pPr algn="l">
              <a:buFont typeface="Arial"/>
              <a:buChar char="•"/>
            </a:pPr>
            <a:r>
              <a:rPr lang="en-US" sz="1600" dirty="0" err="1" smtClean="0">
                <a:solidFill>
                  <a:schemeClr val="tx1"/>
                </a:solidFill>
                <a:latin typeface="Times New Roman" pitchFamily="18" charset="0"/>
                <a:ea typeface="Malgun Gothic"/>
                <a:cs typeface="Times New Roman" pitchFamily="18" charset="0"/>
              </a:rPr>
              <a:t>Crowther</a:t>
            </a:r>
            <a:r>
              <a:rPr lang="en-US" sz="1600" dirty="0" smtClean="0">
                <a:solidFill>
                  <a:schemeClr val="tx1"/>
                </a:solidFill>
                <a:latin typeface="Times New Roman" pitchFamily="18" charset="0"/>
                <a:ea typeface="Malgun Gothic"/>
                <a:cs typeface="Times New Roman" pitchFamily="18" charset="0"/>
              </a:rPr>
              <a:t> (as cited by </a:t>
            </a:r>
            <a:r>
              <a:rPr lang="en-US" sz="1600" dirty="0" err="1" smtClean="0">
                <a:solidFill>
                  <a:schemeClr val="tx1"/>
                </a:solidFill>
                <a:latin typeface="Times New Roman" pitchFamily="18" charset="0"/>
                <a:ea typeface="Malgun Gothic"/>
                <a:cs typeface="Times New Roman" pitchFamily="18" charset="0"/>
              </a:rPr>
              <a:t>Yager</a:t>
            </a:r>
            <a:r>
              <a:rPr lang="en-US" sz="1600" dirty="0" smtClean="0">
                <a:solidFill>
                  <a:schemeClr val="tx1"/>
                </a:solidFill>
                <a:latin typeface="Times New Roman" pitchFamily="18" charset="0"/>
                <a:ea typeface="Malgun Gothic"/>
                <a:cs typeface="Times New Roman" pitchFamily="18" charset="0"/>
              </a:rPr>
              <a:t>, Pedersen, </a:t>
            </a:r>
            <a:r>
              <a:rPr lang="en-US" sz="1600" dirty="0" err="1" smtClean="0">
                <a:solidFill>
                  <a:schemeClr val="tx1"/>
                </a:solidFill>
                <a:latin typeface="Times New Roman" pitchFamily="18" charset="0"/>
                <a:ea typeface="Malgun Gothic"/>
                <a:cs typeface="Times New Roman" pitchFamily="18" charset="0"/>
              </a:rPr>
              <a:t>Yager</a:t>
            </a:r>
            <a:r>
              <a:rPr lang="en-US" sz="1600" dirty="0" smtClean="0">
                <a:solidFill>
                  <a:schemeClr val="tx1"/>
                </a:solidFill>
                <a:latin typeface="Times New Roman" pitchFamily="18" charset="0"/>
                <a:ea typeface="Malgun Gothic"/>
                <a:cs typeface="Times New Roman" pitchFamily="18" charset="0"/>
              </a:rPr>
              <a:t>, and </a:t>
            </a:r>
            <a:r>
              <a:rPr lang="en-US" sz="1600" dirty="0" err="1" smtClean="0">
                <a:solidFill>
                  <a:schemeClr val="tx1"/>
                </a:solidFill>
                <a:latin typeface="Times New Roman" pitchFamily="18" charset="0"/>
                <a:ea typeface="Malgun Gothic"/>
                <a:cs typeface="Times New Roman" pitchFamily="18" charset="0"/>
              </a:rPr>
              <a:t>Noppe</a:t>
            </a:r>
            <a:r>
              <a:rPr lang="en-US" sz="1600" dirty="0" smtClean="0">
                <a:solidFill>
                  <a:schemeClr val="tx1"/>
                </a:solidFill>
                <a:latin typeface="Times New Roman" pitchFamily="18" charset="0"/>
                <a:ea typeface="Malgun Gothic"/>
                <a:cs typeface="Times New Roman" pitchFamily="18" charset="0"/>
              </a:rPr>
              <a:t>, 2011) found that “when a school's professional learning-centered community engages in school wide professional development and, at the same time, works toward development of a distinctive identity, it maximizes its capacity to enhance outcomes, particularly relative to student achievement”.</a:t>
            </a:r>
            <a:r>
              <a:rPr lang="en-US" sz="1600" dirty="0" smtClean="0">
                <a:solidFill>
                  <a:schemeClr val="tx1"/>
                </a:solidFill>
                <a:latin typeface="Times New Roman" pitchFamily="18" charset="0"/>
                <a:cs typeface="Times New Roman" pitchFamily="18" charset="0"/>
              </a:rPr>
              <a:t> </a:t>
            </a:r>
          </a:p>
          <a:p>
            <a:pPr algn="l">
              <a:buFont typeface="Arial"/>
              <a:buChar char="•"/>
            </a:pPr>
            <a:r>
              <a:rPr lang="en-US" sz="1600" dirty="0" smtClean="0">
                <a:solidFill>
                  <a:schemeClr val="tx1"/>
                </a:solidFill>
                <a:latin typeface="Times New Roman"/>
                <a:ea typeface="Calibri"/>
                <a:cs typeface="Times New Roman"/>
              </a:rPr>
              <a:t>Gunn and Hollingsworth’s (2013) study indicated that professional development had a significant impact on teachers</a:t>
            </a:r>
          </a:p>
          <a:p>
            <a:pPr algn="l">
              <a:buFont typeface="Arial"/>
              <a:buChar char="•"/>
            </a:pPr>
            <a:r>
              <a:rPr lang="en-US" sz="1600" dirty="0" smtClean="0">
                <a:solidFill>
                  <a:schemeClr val="tx1"/>
                </a:solidFill>
                <a:latin typeface="Times New Roman"/>
              </a:rPr>
              <a:t>Carpenter and </a:t>
            </a:r>
            <a:r>
              <a:rPr lang="en-US" sz="1600" dirty="0" err="1" smtClean="0">
                <a:solidFill>
                  <a:schemeClr val="tx1"/>
                </a:solidFill>
                <a:latin typeface="Times New Roman"/>
              </a:rPr>
              <a:t>Sherretz</a:t>
            </a:r>
            <a:r>
              <a:rPr lang="en-US" sz="1600" dirty="0" smtClean="0">
                <a:solidFill>
                  <a:schemeClr val="tx1"/>
                </a:solidFill>
                <a:latin typeface="Times New Roman"/>
              </a:rPr>
              <a:t> (2012) examined a school’s professional development partnership in promoting teacher leadership. </a:t>
            </a:r>
            <a:r>
              <a:rPr lang="en-US" sz="1600" dirty="0" smtClean="0">
                <a:solidFill>
                  <a:schemeClr val="tx1"/>
                </a:solidFill>
                <a:latin typeface="Times New Roman"/>
                <a:ea typeface="Calibri"/>
                <a:cs typeface="AdvTT43a5a0e0"/>
              </a:rPr>
              <a:t>The study findings suggest professional development school partnership activities create potential for teacher empowerment leading teachers to take ownership and advocate for their profession and students.</a:t>
            </a:r>
          </a:p>
          <a:p>
            <a:pPr algn="l">
              <a:buFont typeface="Arial"/>
              <a:buChar char="•"/>
            </a:pPr>
            <a:r>
              <a:rPr lang="en-US" sz="1600" dirty="0" smtClean="0">
                <a:solidFill>
                  <a:schemeClr val="tx1"/>
                </a:solidFill>
                <a:latin typeface="Times New Roman"/>
                <a:ea typeface="Calibri"/>
                <a:cs typeface="AdvTT43a5a0e0"/>
              </a:rPr>
              <a:t>In Sheppard and Brown’s (2009) study the authors found that “</a:t>
            </a:r>
            <a:r>
              <a:rPr lang="en-US" sz="1600" dirty="0" smtClean="0">
                <a:solidFill>
                  <a:schemeClr val="tx1"/>
                </a:solidFill>
                <a:latin typeface="Times New Roman"/>
                <a:ea typeface="Calibri"/>
                <a:cs typeface="Times New Roman"/>
              </a:rPr>
              <a:t>professional learning communities can facilitate meaningful school reform through the creation of collaborative structures, and a mechanism for meaningful shared decision-making”.</a:t>
            </a:r>
            <a:r>
              <a:rPr lang="en-US" sz="1600" dirty="0" smtClean="0">
                <a:solidFill>
                  <a:schemeClr val="tx1"/>
                </a:solidFill>
                <a:latin typeface="Times New Roman"/>
              </a:rPr>
              <a:t> </a:t>
            </a:r>
            <a:r>
              <a:rPr lang="en-US" sz="1600" dirty="0" smtClean="0">
                <a:solidFill>
                  <a:schemeClr val="tx1"/>
                </a:solidFill>
                <a:latin typeface="Times New Roman"/>
                <a:ea typeface="Calibri"/>
                <a:cs typeface="AdvTT43a5a0e0"/>
              </a:rPr>
              <a:t> </a:t>
            </a:r>
            <a:r>
              <a:rPr lang="en-US" sz="1600" dirty="0" smtClean="0">
                <a:solidFill>
                  <a:schemeClr val="tx1"/>
                </a:solidFill>
                <a:latin typeface="Times New Roman"/>
              </a:rPr>
              <a:t> </a:t>
            </a:r>
          </a:p>
          <a:p>
            <a:pPr algn="l">
              <a:buFont typeface="Arial"/>
              <a:buChar char="•"/>
            </a:pPr>
            <a:endParaRPr lang="en-US" sz="1600" dirty="0" smtClean="0">
              <a:solidFill>
                <a:schemeClr val="tx1"/>
              </a:solidFill>
              <a:latin typeface="Times New Roman"/>
            </a:endParaRPr>
          </a:p>
          <a:p>
            <a:pPr algn="l">
              <a:buFont typeface="Arial"/>
              <a:buChar char="•"/>
            </a:pPr>
            <a:endParaRPr lang="en-US" sz="1600" dirty="0" smtClean="0">
              <a:solidFill>
                <a:schemeClr val="tx1"/>
              </a:solidFill>
              <a:latin typeface="Times New Roman" pitchFamily="18" charset="0"/>
              <a:cs typeface="Times New Roman" pitchFamily="18" charset="0"/>
            </a:endParaRPr>
          </a:p>
          <a:p>
            <a:pPr algn="l">
              <a:buFont typeface="Arial"/>
              <a:buChar char="•"/>
            </a:pPr>
            <a:endParaRPr lang="en-US" dirty="0">
              <a:solidFill>
                <a:schemeClr val="tx1"/>
              </a:solidFill>
              <a:latin typeface="Times New Roman"/>
            </a:endParaRPr>
          </a:p>
        </p:txBody>
      </p:sp>
    </p:spTree>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49275" y="533401"/>
            <a:ext cx="8056563" cy="1143000"/>
          </a:xfrm>
        </p:spPr>
        <p:txBody>
          <a:bodyPr/>
          <a:lstStyle/>
          <a:p>
            <a:r>
              <a:rPr lang="en-US" dirty="0" smtClean="0"/>
              <a:t>Research </a:t>
            </a:r>
            <a:endParaRPr lang="en-US" dirty="0"/>
          </a:p>
        </p:txBody>
      </p:sp>
      <p:sp>
        <p:nvSpPr>
          <p:cNvPr id="9" name="Text Placeholder 8"/>
          <p:cNvSpPr>
            <a:spLocks noGrp="1"/>
          </p:cNvSpPr>
          <p:nvPr>
            <p:ph type="body" idx="1"/>
          </p:nvPr>
        </p:nvSpPr>
        <p:spPr>
          <a:xfrm>
            <a:off x="549275" y="1676400"/>
            <a:ext cx="8056563" cy="4992960"/>
          </a:xfrm>
        </p:spPr>
        <p:txBody>
          <a:bodyPr>
            <a:normAutofit/>
          </a:bodyPr>
          <a:lstStyle/>
          <a:p>
            <a:pPr algn="l">
              <a:buFont typeface="Arial"/>
              <a:buChar char="•"/>
            </a:pPr>
            <a:r>
              <a:rPr lang="en-US" sz="1600" dirty="0" smtClean="0">
                <a:solidFill>
                  <a:schemeClr val="tx1"/>
                </a:solidFill>
                <a:latin typeface="Times New Roman" pitchFamily="18" charset="0"/>
                <a:cs typeface="Times New Roman" pitchFamily="18" charset="0"/>
              </a:rPr>
              <a:t>In Reid’s (2012) study the author found that inadequate literacy caused some students to fall behind which often led to truancy. Reid says that in order to combat school absenteeism “staff should be appropriately trained in the best literacy, numeracy and pupil support interventions. Frequently they are not. In fact, some have had little or no training whatsoever apart from the normal induction processes”.</a:t>
            </a:r>
          </a:p>
          <a:p>
            <a:pPr algn="l">
              <a:buFont typeface="Arial"/>
              <a:buChar char="•"/>
            </a:pPr>
            <a:r>
              <a:rPr lang="en-US" sz="1600" dirty="0" smtClean="0">
                <a:solidFill>
                  <a:schemeClr val="tx1"/>
                </a:solidFill>
                <a:latin typeface="Times New Roman" pitchFamily="18" charset="0"/>
                <a:cs typeface="Times New Roman" pitchFamily="18" charset="0"/>
              </a:rPr>
              <a:t>Professional development for teachers is imperative in addressing underachievement in literacy as research by Kennedy (2010) supports when he says “provision of a multifaceted professional development program for teachers is essential in addressing underachievement in literacy”. </a:t>
            </a:r>
          </a:p>
          <a:p>
            <a:pPr algn="l">
              <a:buFont typeface="Arial"/>
              <a:buChar char="•"/>
            </a:pPr>
            <a:endParaRPr lang="en-US" sz="1600" dirty="0" smtClean="0">
              <a:solidFill>
                <a:schemeClr val="tx1"/>
              </a:solidFill>
              <a:latin typeface="Times New Roman" pitchFamily="18" charset="0"/>
              <a:cs typeface="Times New Roman" pitchFamily="18" charset="0"/>
            </a:endParaRPr>
          </a:p>
          <a:p>
            <a:pPr algn="l">
              <a:buFont typeface="Arial"/>
              <a:buChar char="•"/>
            </a:pPr>
            <a:endParaRPr lang="en-US" sz="1600" dirty="0" smtClean="0">
              <a:solidFill>
                <a:schemeClr val="tx1"/>
              </a:solidFill>
              <a:latin typeface="Times New Roman"/>
            </a:endParaRPr>
          </a:p>
          <a:p>
            <a:pPr algn="l">
              <a:buFont typeface="Arial"/>
              <a:buChar char="•"/>
            </a:pPr>
            <a:endParaRPr lang="en-US" sz="1600" dirty="0" smtClean="0">
              <a:solidFill>
                <a:schemeClr val="tx1"/>
              </a:solidFill>
              <a:latin typeface="Times New Roman" pitchFamily="18" charset="0"/>
              <a:cs typeface="Times New Roman" pitchFamily="18" charset="0"/>
            </a:endParaRPr>
          </a:p>
          <a:p>
            <a:pPr algn="l">
              <a:buFont typeface="Arial"/>
              <a:buChar char="•"/>
            </a:pPr>
            <a:endParaRPr lang="en-US" dirty="0">
              <a:solidFill>
                <a:schemeClr val="tx1"/>
              </a:solidFill>
              <a:latin typeface="Times New Roman"/>
            </a:endParaRPr>
          </a:p>
        </p:txBody>
      </p:sp>
    </p:spTree>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0" y="0"/>
            <a:ext cx="8892479" cy="1362075"/>
          </a:xfrm>
        </p:spPr>
        <p:txBody>
          <a:bodyPr/>
          <a:lstStyle/>
          <a:p>
            <a:r>
              <a:rPr lang="en-US" sz="2000" dirty="0" smtClean="0"/>
              <a:t/>
            </a:r>
            <a:br>
              <a:rPr lang="en-US" sz="2000" dirty="0" smtClean="0"/>
            </a:br>
            <a:r>
              <a:rPr lang="en-US" dirty="0" smtClean="0">
                <a:solidFill>
                  <a:srgbClr val="2C7C9F"/>
                </a:solidFill>
              </a:rPr>
              <a:t> Impact On Student Achievement</a:t>
            </a:r>
            <a:r>
              <a:rPr lang="en-US" sz="2000" dirty="0" smtClean="0"/>
              <a:t/>
            </a:r>
            <a:br>
              <a:rPr lang="en-US" sz="2000" dirty="0" smtClean="0"/>
            </a:br>
            <a:r>
              <a:rPr lang="en-US" sz="2000" dirty="0" smtClean="0"/>
              <a:t> </a:t>
            </a:r>
            <a:endParaRPr lang="en-US" sz="2000" dirty="0"/>
          </a:p>
        </p:txBody>
      </p:sp>
      <p:sp>
        <p:nvSpPr>
          <p:cNvPr id="10" name="Text Placeholder 9"/>
          <p:cNvSpPr>
            <a:spLocks noGrp="1"/>
          </p:cNvSpPr>
          <p:nvPr>
            <p:ph type="body" idx="1"/>
          </p:nvPr>
        </p:nvSpPr>
        <p:spPr>
          <a:xfrm>
            <a:off x="549275" y="1362075"/>
            <a:ext cx="8056563" cy="4962525"/>
          </a:xfrm>
        </p:spPr>
        <p:txBody>
          <a:bodyPr>
            <a:normAutofit/>
          </a:bodyPr>
          <a:lstStyle/>
          <a:p>
            <a:endParaRPr lang="en-US" dirty="0" smtClean="0">
              <a:solidFill>
                <a:schemeClr val="tx1"/>
              </a:solidFill>
            </a:endParaRPr>
          </a:p>
          <a:p>
            <a:pPr algn="l">
              <a:buFont typeface="Arial" pitchFamily="34" charset="0"/>
              <a:buChar char="•"/>
            </a:pPr>
            <a:r>
              <a:rPr lang="en-US" sz="1600" dirty="0" smtClean="0">
                <a:solidFill>
                  <a:schemeClr val="tx1"/>
                </a:solidFill>
                <a:latin typeface="Times New Roman" pitchFamily="18" charset="0"/>
                <a:cs typeface="Times New Roman" pitchFamily="18" charset="0"/>
              </a:rPr>
              <a:t>Research implies  that  additional training and professional development opportunities lead to an improvement in student achievement which is the ultimate goal of educators..</a:t>
            </a:r>
          </a:p>
          <a:p>
            <a:pPr algn="l">
              <a:buFont typeface="Arial" pitchFamily="34" charset="0"/>
              <a:buChar char="•"/>
            </a:pPr>
            <a:r>
              <a:rPr lang="en-US" sz="1600" dirty="0" smtClean="0">
                <a:solidFill>
                  <a:schemeClr val="tx1"/>
                </a:solidFill>
                <a:latin typeface="Times New Roman" pitchFamily="18" charset="0"/>
                <a:cs typeface="Times New Roman" pitchFamily="18" charset="0"/>
              </a:rPr>
              <a:t>Research also indicates that if administrators and teachers work cooperatively and use student data to target areas for improvement, students are less likely to fall behind academically. . </a:t>
            </a:r>
          </a:p>
          <a:p>
            <a:pPr algn="l"/>
            <a:endParaRPr lang="en-US" sz="1600" dirty="0" smtClean="0">
              <a:solidFill>
                <a:schemeClr val="tx1"/>
              </a:solidFill>
              <a:latin typeface="Times New Roman" pitchFamily="18" charset="0"/>
              <a:cs typeface="Times New Roman" pitchFamily="18" charset="0"/>
            </a:endParaRPr>
          </a:p>
          <a:p>
            <a:pPr algn="l">
              <a:buFont typeface="Arial" pitchFamily="34" charset="0"/>
              <a:buChar char="•"/>
            </a:pPr>
            <a:endParaRPr lang="en-US" sz="1600" dirty="0" smtClean="0">
              <a:solidFill>
                <a:schemeClr val="tx1"/>
              </a:solidFill>
              <a:latin typeface="Times New Roman" pitchFamily="18" charset="0"/>
              <a:cs typeface="Times New Roman" pitchFamily="18" charset="0"/>
            </a:endParaRPr>
          </a:p>
          <a:p>
            <a:r>
              <a:rPr lang="en-US" dirty="0" smtClean="0"/>
              <a:t> </a:t>
            </a:r>
          </a:p>
          <a:p>
            <a:pPr algn="l">
              <a:buFont typeface="Arial"/>
              <a:buChar char="•"/>
            </a:pPr>
            <a:endParaRPr lang="en-US" dirty="0">
              <a:solidFill>
                <a:schemeClr val="tx1"/>
              </a:solidFill>
            </a:endParaRPr>
          </a:p>
        </p:txBody>
      </p:sp>
    </p:spTree>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0" y="0"/>
            <a:ext cx="8892479" cy="1362075"/>
          </a:xfrm>
        </p:spPr>
        <p:txBody>
          <a:bodyPr/>
          <a:lstStyle/>
          <a:p>
            <a:r>
              <a:rPr lang="en-US" sz="2000" dirty="0" smtClean="0"/>
              <a:t/>
            </a:r>
            <a:br>
              <a:rPr lang="en-US" sz="2000" dirty="0" smtClean="0"/>
            </a:br>
            <a:r>
              <a:rPr lang="en-US" dirty="0" smtClean="0">
                <a:solidFill>
                  <a:srgbClr val="2C7C9F"/>
                </a:solidFill>
              </a:rPr>
              <a:t> Proposed Activities</a:t>
            </a:r>
            <a:r>
              <a:rPr lang="en-US" sz="2000" dirty="0" smtClean="0"/>
              <a:t/>
            </a:r>
            <a:br>
              <a:rPr lang="en-US" sz="2000" dirty="0" smtClean="0"/>
            </a:br>
            <a:r>
              <a:rPr lang="en-US" sz="2000" dirty="0" smtClean="0"/>
              <a:t> </a:t>
            </a:r>
            <a:endParaRPr lang="en-US" sz="2000" dirty="0"/>
          </a:p>
        </p:txBody>
      </p:sp>
      <p:sp>
        <p:nvSpPr>
          <p:cNvPr id="10" name="Text Placeholder 9"/>
          <p:cNvSpPr>
            <a:spLocks noGrp="1"/>
          </p:cNvSpPr>
          <p:nvPr>
            <p:ph type="body" idx="1"/>
          </p:nvPr>
        </p:nvSpPr>
        <p:spPr>
          <a:xfrm>
            <a:off x="549275" y="1362075"/>
            <a:ext cx="8056563" cy="4962525"/>
          </a:xfrm>
        </p:spPr>
        <p:txBody>
          <a:bodyPr>
            <a:normAutofit/>
          </a:bodyPr>
          <a:lstStyle/>
          <a:p>
            <a:pPr algn="l">
              <a:buFont typeface="Arial" pitchFamily="34" charset="0"/>
              <a:buChar char="•"/>
            </a:pPr>
            <a:r>
              <a:rPr lang="en-US" sz="1600" dirty="0" smtClean="0">
                <a:solidFill>
                  <a:schemeClr val="tx1"/>
                </a:solidFill>
                <a:latin typeface="Times New Roman" pitchFamily="18" charset="0"/>
                <a:cs typeface="Times New Roman" pitchFamily="18" charset="0"/>
              </a:rPr>
              <a:t>Professional development sessions and training are beneficial activities for teachers.</a:t>
            </a:r>
          </a:p>
          <a:p>
            <a:pPr algn="l">
              <a:buFont typeface="Arial" pitchFamily="34" charset="0"/>
              <a:buChar char="•"/>
            </a:pPr>
            <a:r>
              <a:rPr lang="en-US" sz="1600" dirty="0" smtClean="0">
                <a:solidFill>
                  <a:schemeClr val="tx1"/>
                </a:solidFill>
                <a:latin typeface="Times New Roman" pitchFamily="18" charset="0"/>
                <a:cs typeface="Times New Roman" pitchFamily="18" charset="0"/>
              </a:rPr>
              <a:t> Another research based strategy that the partnership should undertake is data-driven prevention and intervention. </a:t>
            </a:r>
          </a:p>
          <a:p>
            <a:pPr algn="l">
              <a:buFont typeface="Arial" pitchFamily="34" charset="0"/>
              <a:buChar char="•"/>
            </a:pPr>
            <a:endParaRPr lang="en-US" sz="1600" dirty="0" smtClean="0">
              <a:solidFill>
                <a:schemeClr val="tx1"/>
              </a:solidFill>
              <a:latin typeface="Times New Roman" pitchFamily="18" charset="0"/>
              <a:cs typeface="Times New Roman" pitchFamily="18" charset="0"/>
            </a:endParaRPr>
          </a:p>
          <a:p>
            <a:pPr algn="l">
              <a:buFont typeface="Arial" pitchFamily="34" charset="0"/>
              <a:buChar char="•"/>
            </a:pPr>
            <a:endParaRPr lang="en-US" sz="1600" dirty="0" smtClean="0">
              <a:solidFill>
                <a:schemeClr val="tx1"/>
              </a:solidFill>
              <a:latin typeface="Times New Roman" pitchFamily="18" charset="0"/>
              <a:cs typeface="Times New Roman" pitchFamily="18" charset="0"/>
            </a:endParaRPr>
          </a:p>
          <a:p>
            <a:r>
              <a:rPr lang="en-US" dirty="0" smtClean="0"/>
              <a:t> </a:t>
            </a:r>
          </a:p>
          <a:p>
            <a:pPr algn="l">
              <a:buFont typeface="Arial"/>
              <a:buChar char="•"/>
            </a:pPr>
            <a:endParaRPr lang="en-US" dirty="0">
              <a:solidFill>
                <a:schemeClr val="tx1"/>
              </a:solidFill>
            </a:endParaRPr>
          </a:p>
        </p:txBody>
      </p:sp>
    </p:spTree>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549275" y="533400"/>
            <a:ext cx="8056563" cy="1362075"/>
          </a:xfrm>
        </p:spPr>
        <p:txBody>
          <a:bodyPr/>
          <a:lstStyle/>
          <a:p>
            <a:r>
              <a:rPr lang="en-US" dirty="0" smtClean="0"/>
              <a:t>Professional Development Session </a:t>
            </a:r>
            <a:endParaRPr lang="en-US" dirty="0"/>
          </a:p>
        </p:txBody>
      </p:sp>
      <p:sp>
        <p:nvSpPr>
          <p:cNvPr id="10" name="Text Placeholder 9"/>
          <p:cNvSpPr>
            <a:spLocks noGrp="1"/>
          </p:cNvSpPr>
          <p:nvPr>
            <p:ph type="body" idx="1"/>
          </p:nvPr>
        </p:nvSpPr>
        <p:spPr>
          <a:xfrm>
            <a:off x="549275" y="2235818"/>
            <a:ext cx="8056563" cy="2717182"/>
          </a:xfrm>
        </p:spPr>
        <p:txBody>
          <a:bodyPr>
            <a:normAutofit/>
          </a:bodyPr>
          <a:lstStyle/>
          <a:p>
            <a:pPr algn="l">
              <a:buFont typeface="Arial"/>
              <a:buChar char="•"/>
            </a:pPr>
            <a:r>
              <a:rPr lang="en-US" dirty="0" smtClean="0">
                <a:solidFill>
                  <a:schemeClr val="tx1"/>
                </a:solidFill>
              </a:rPr>
              <a:t>Research was used to design a professional development session that incorporates strategies for improving student reading comprehension. </a:t>
            </a:r>
          </a:p>
          <a:p>
            <a:pPr algn="l">
              <a:buFont typeface="Arial"/>
              <a:buChar char="•"/>
            </a:pPr>
            <a:r>
              <a:rPr lang="en-US" dirty="0" smtClean="0">
                <a:solidFill>
                  <a:schemeClr val="tx1"/>
                </a:solidFill>
              </a:rPr>
              <a:t>The session integrates shared leadership and is intended to strengthen teacher’s use of effective strategies for improving reading, writing, vocabulary and student literacy overall. </a:t>
            </a:r>
            <a:endParaRPr lang="en-US" dirty="0">
              <a:solidFill>
                <a:schemeClr val="tx1"/>
              </a:solidFill>
            </a:endParaRPr>
          </a:p>
        </p:txBody>
      </p:sp>
    </p:spTree>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549275" y="0"/>
            <a:ext cx="8056563" cy="1362075"/>
          </a:xfrm>
        </p:spPr>
        <p:txBody>
          <a:bodyPr/>
          <a:lstStyle/>
          <a:p>
            <a:r>
              <a:rPr lang="en-US" sz="2000" dirty="0" smtClean="0"/>
              <a:t/>
            </a:r>
            <a:br>
              <a:rPr lang="en-US" sz="2000" dirty="0" smtClean="0"/>
            </a:br>
            <a:r>
              <a:rPr lang="en-US" sz="2000" b="1" dirty="0" smtClean="0"/>
              <a:t>Lesson Plan: Improving Literacy Through Professional Development </a:t>
            </a:r>
            <a:r>
              <a:rPr lang="en-US" sz="2000" dirty="0" smtClean="0"/>
              <a:t/>
            </a:r>
            <a:br>
              <a:rPr lang="en-US" sz="2000" dirty="0" smtClean="0"/>
            </a:br>
            <a:r>
              <a:rPr lang="en-US" sz="2000" dirty="0" smtClean="0"/>
              <a:t> </a:t>
            </a:r>
            <a:endParaRPr lang="en-US" sz="2000" dirty="0"/>
          </a:p>
        </p:txBody>
      </p:sp>
      <p:sp>
        <p:nvSpPr>
          <p:cNvPr id="10" name="Text Placeholder 9"/>
          <p:cNvSpPr>
            <a:spLocks noGrp="1"/>
          </p:cNvSpPr>
          <p:nvPr>
            <p:ph type="body" idx="1"/>
          </p:nvPr>
        </p:nvSpPr>
        <p:spPr>
          <a:xfrm>
            <a:off x="549275" y="1362075"/>
            <a:ext cx="8056563" cy="4962525"/>
          </a:xfrm>
        </p:spPr>
        <p:txBody>
          <a:bodyPr>
            <a:normAutofit/>
          </a:bodyPr>
          <a:lstStyle/>
          <a:p>
            <a:r>
              <a:rPr lang="en-US" b="1" dirty="0" smtClean="0">
                <a:solidFill>
                  <a:schemeClr val="tx1"/>
                </a:solidFill>
              </a:rPr>
              <a:t>Overview: </a:t>
            </a:r>
            <a:endParaRPr lang="en-US" dirty="0" smtClean="0">
              <a:solidFill>
                <a:schemeClr val="tx1"/>
              </a:solidFill>
            </a:endParaRPr>
          </a:p>
          <a:p>
            <a:pPr algn="l"/>
            <a:r>
              <a:rPr lang="en-US" dirty="0" smtClean="0">
                <a:solidFill>
                  <a:schemeClr val="tx1"/>
                </a:solidFill>
              </a:rPr>
              <a:t>This lesson will be centered on professional development but will include reading comprehension strategies that relate to literacy.</a:t>
            </a:r>
          </a:p>
          <a:p>
            <a:pPr algn="l"/>
            <a:r>
              <a:rPr lang="en-US" dirty="0" smtClean="0">
                <a:solidFill>
                  <a:schemeClr val="tx1"/>
                </a:solidFill>
              </a:rPr>
              <a:t>Professional development for teachers is imperative in addressing underachievement in literacy as research by Kennedy (2010) supports when he says “provision of a multifaceted professional development program for teachers is essential in addressing underachievement in literacy”. </a:t>
            </a:r>
          </a:p>
          <a:p>
            <a:pPr algn="l"/>
            <a:r>
              <a:rPr lang="en-US" dirty="0" smtClean="0">
                <a:solidFill>
                  <a:schemeClr val="tx1"/>
                </a:solidFill>
              </a:rPr>
              <a:t>Teachers will apply research based reading comprehension strategies aimed at improving student literacy</a:t>
            </a:r>
            <a:r>
              <a:rPr lang="en-US" dirty="0" smtClean="0"/>
              <a:t>. </a:t>
            </a:r>
          </a:p>
          <a:p>
            <a:r>
              <a:rPr lang="en-US" dirty="0" smtClean="0"/>
              <a:t> </a:t>
            </a:r>
          </a:p>
          <a:p>
            <a:pPr algn="l">
              <a:buFont typeface="Arial"/>
              <a:buChar char="•"/>
            </a:pPr>
            <a:endParaRPr lang="en-US" dirty="0">
              <a:solidFill>
                <a:schemeClr val="tx1"/>
              </a:solidFill>
            </a:endParaRPr>
          </a:p>
        </p:txBody>
      </p:sp>
    </p:spTree>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majorFont>
      <a:minorFont>
        <a:latin typeface="News Gothic MT"/>
        <a:ea typeface=""/>
        <a:cs typeface=""/>
        <a:font script="Jpan" typeface="ＭＳ Ｐゴシック"/>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982</TotalTime>
  <Words>2250</Words>
  <Application>Microsoft Office PowerPoint</Application>
  <PresentationFormat>On-screen Show (4:3)</PresentationFormat>
  <Paragraphs>216</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Breeze</vt:lpstr>
      <vt:lpstr>    Improving Student Achievement Through A Communicative Partnership:  Professional Development Session.      </vt:lpstr>
      <vt:lpstr>Vision Of A Partnership</vt:lpstr>
      <vt:lpstr>Summary Of Research </vt:lpstr>
      <vt:lpstr>Research </vt:lpstr>
      <vt:lpstr>Research </vt:lpstr>
      <vt:lpstr>  Impact On Student Achievement  </vt:lpstr>
      <vt:lpstr>  Proposed Activities  </vt:lpstr>
      <vt:lpstr>Professional Development Session </vt:lpstr>
      <vt:lpstr> Lesson Plan: Improving Literacy Through Professional Development   </vt:lpstr>
      <vt:lpstr> Lesson Plan: Improving Literacy Through Professional Development   </vt:lpstr>
      <vt:lpstr> Lesson Plan: Improving Literacy Through Professional Development   </vt:lpstr>
      <vt:lpstr> Lesson Plan: Improving Literacy Through Professional Development   </vt:lpstr>
      <vt:lpstr> Rationale for Lesson Plan: Improving Literacy Through Professional Development   </vt:lpstr>
      <vt:lpstr> Rationale for Lesson Plan: Improving Literacy Through Professional Development</vt:lpstr>
      <vt:lpstr> Rationale for Lesson Plan: Improving Literacy Through Professional Development</vt:lpstr>
      <vt:lpstr> Lesson Plan: Improving Literacy Through Professional Development   </vt:lpstr>
      <vt:lpstr> Lesson Plan: Improving Literacy Through Professional Development   </vt:lpstr>
      <vt:lpstr> Lesson Plan: Improving Literacy Through Professional Development   </vt:lpstr>
      <vt:lpstr> Lesson Plan: Improving Literacy Through Professional Development   </vt:lpstr>
      <vt:lpstr> Lesson Plan: Improving Literacy Through Professional Development   </vt:lpstr>
      <vt:lpstr> Lesson Plan: Improving Literacy Through Professional Development Reflections   </vt:lpstr>
      <vt:lpstr>5 Question Survey Of Professional Development Session</vt:lpstr>
      <vt:lpstr>5 Question Survey Of Professional Development Session</vt:lpstr>
      <vt:lpstr>5 Question Survey Of Professional Development Session</vt:lpstr>
      <vt:lpstr>5 Question Survey Of Professional Development Session</vt:lpstr>
      <vt:lpstr>5 Question Survey Of Professional Development Session</vt:lpstr>
      <vt:lpstr>5 Question Survey Of Professional Development Session</vt:lpstr>
      <vt:lpstr>What Is Needed From You?</vt:lpstr>
      <vt:lpstr>Moving Forward</vt:lpstr>
      <vt:lpstr>Slide 30</vt:lpstr>
      <vt:lpstr>Slide 31</vt:lpstr>
      <vt:lpstr>Slide 32</vt:lpstr>
    </vt:vector>
  </TitlesOfParts>
  <Company>turds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Collaboration And Improvement</dc:title>
  <dc:creator>turd fergusen</dc:creator>
  <cp:lastModifiedBy>silla-3894</cp:lastModifiedBy>
  <cp:revision>170</cp:revision>
  <dcterms:created xsi:type="dcterms:W3CDTF">2014-08-15T17:09:50Z</dcterms:created>
  <dcterms:modified xsi:type="dcterms:W3CDTF">2014-12-30T01:19:23Z</dcterms:modified>
</cp:coreProperties>
</file>